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3"/>
  </p:notesMasterIdLst>
  <p:sldIdLst>
    <p:sldId id="301" r:id="rId2"/>
    <p:sldId id="415" r:id="rId3"/>
    <p:sldId id="423" r:id="rId4"/>
    <p:sldId id="376" r:id="rId5"/>
    <p:sldId id="425" r:id="rId6"/>
    <p:sldId id="378" r:id="rId7"/>
    <p:sldId id="391" r:id="rId8"/>
    <p:sldId id="394" r:id="rId9"/>
    <p:sldId id="393" r:id="rId10"/>
    <p:sldId id="365" r:id="rId11"/>
    <p:sldId id="366" r:id="rId12"/>
    <p:sldId id="413" r:id="rId13"/>
    <p:sldId id="406" r:id="rId14"/>
    <p:sldId id="388" r:id="rId15"/>
    <p:sldId id="439" r:id="rId16"/>
    <p:sldId id="282" r:id="rId17"/>
    <p:sldId id="444" r:id="rId18"/>
    <p:sldId id="414" r:id="rId19"/>
    <p:sldId id="450" r:id="rId20"/>
    <p:sldId id="407" r:id="rId21"/>
    <p:sldId id="42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1710A-21E7-4006-8F2B-C4B36969C189}" v="3" dt="2022-05-15T18:37:40.119"/>
  </p1510:revLst>
</p1510:revInfo>
</file>

<file path=ppt/tableStyles.xml><?xml version="1.0" encoding="utf-8"?>
<a:tblStyleLst xmlns:a="http://schemas.openxmlformats.org/drawingml/2006/main" def="{5C22544A-7EE6-4342-B048-85BDC9FD1C3A}">
  <a:tblStyle styleId="{F5AB1C69-6EDB-4FF4-983F-18BD219EF322}" styleName="Middels stil 2 – uthev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304" autoAdjust="0"/>
    <p:restoredTop sz="93883" autoAdjust="0"/>
  </p:normalViewPr>
  <p:slideViewPr>
    <p:cSldViewPr snapToGrid="0">
      <p:cViewPr varScale="1">
        <p:scale>
          <a:sx n="68" d="100"/>
          <a:sy n="68" d="100"/>
        </p:scale>
        <p:origin x="644" y="48"/>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99" d="100"/>
          <a:sy n="99" d="100"/>
        </p:scale>
        <p:origin x="933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607D8-455B-4B96-9DA5-90D8F15A0F50}" type="datetimeFigureOut">
              <a:rPr lang="en-ZA" smtClean="0"/>
              <a:t>2023/12/05</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3193F-28C5-4149-BBB3-750E8B0C62FA}" type="slidenum">
              <a:rPr lang="en-ZA" smtClean="0"/>
              <a:t>‹#›</a:t>
            </a:fld>
            <a:endParaRPr lang="en-ZA"/>
          </a:p>
        </p:txBody>
      </p:sp>
    </p:spTree>
    <p:extLst>
      <p:ext uri="{BB962C8B-B14F-4D97-AF65-F5344CB8AC3E}">
        <p14:creationId xmlns:p14="http://schemas.microsoft.com/office/powerpoint/2010/main" val="298789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10"/>
          </p:nvPr>
        </p:nvSpPr>
        <p:spPr/>
        <p:txBody>
          <a:bodyPr/>
          <a:lstStyle/>
          <a:p>
            <a:fld id="{16C1C5DC-F60A-EC4F-9D31-9B465CF7312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46032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state-of-the-art analysis showed that standards and specifications from all three application domains describe models of geospatial information, with various approaches and technologies.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number of specifications exist in the ITS domain, but the ISO/TC 204 standard GDF has been identified as the primary official model for geospatial information. While the Navigation Data Standard is an essential industry standard. Other essential ITS standards are TPEG2 and DATEX II for dynamic information.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BIM domain, the core concepts for geospatial information are defined in the IFC specification, developed by buildingSMART and standardized by ISO/TC 59.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GIS domain, ISO/TC 211 and OGC have standardized the basic concepts for the use of MDA and UML in a range of standards, and organizations all over the world have developed domain models of geospatial information based on those standards. </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common denominator for all application domains was the use of UML as the conceptual schema language, and modelling approaches with some degree of MDA.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information modelling approach in GIS as standardized by ISO/TC 211 was identified as the most structured and complete approach for modelling geospatial information.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defined UML profiles, the MDA approach with specified levels of abstraction, modelling and conversion rules, and the modular structure, are advantages compared to approaches in the two other application domains. However, deficiencies were found in the GIS approach as well, by this research as well as others.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Therefore, the further research focused on the development of an improvement of the GIS approach, and the development of domain models according to the improved approach.</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12</a:t>
            </a:fld>
            <a:endParaRPr lang="nb-NO"/>
          </a:p>
        </p:txBody>
      </p:sp>
    </p:spTree>
    <p:extLst>
      <p:ext uri="{BB962C8B-B14F-4D97-AF65-F5344CB8AC3E}">
        <p14:creationId xmlns:p14="http://schemas.microsoft.com/office/powerpoint/2010/main" val="3255763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I will now move to sub research question five, and come back to number four later.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Sub research question five concerned the relationship between UML models and OWL ontologies, focusing on the use of OWL Ontologies for linking and mapping of heterogeneous models of geospatial information. As we remember from the illustration of the main research question, we acknowledged that the models could not be completely harmonized, and that additional linking and mapping would be necessary. Semantic web technologies such as OWL and SPARQL have been considered a valuable approach for this purpose. </a:t>
            </a:r>
          </a:p>
          <a:p>
            <a:r>
              <a:rPr lang="en-US" sz="1200" kern="1200" dirty="0">
                <a:solidFill>
                  <a:schemeClr val="tx1"/>
                </a:solidFill>
                <a:effectLst/>
                <a:latin typeface="+mn-lt"/>
                <a:ea typeface="+mn-ea"/>
                <a:cs typeface="+mn-cs"/>
              </a:rPr>
              <a:t>In order to enable UML models for use in the Semantic Web, the UML models must be converted to OWL ontologies, and this conversion was the topic for the sub research question.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13</a:t>
            </a:fld>
            <a:endParaRPr lang="nb-NO"/>
          </a:p>
        </p:txBody>
      </p:sp>
    </p:spTree>
    <p:extLst>
      <p:ext uri="{BB962C8B-B14F-4D97-AF65-F5344CB8AC3E}">
        <p14:creationId xmlns:p14="http://schemas.microsoft.com/office/powerpoint/2010/main" val="2753486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studies found that conversions from UML to OWL are possible, and have been described in ISO/TC 211 standards, OGC Testbeds, and in related research. However, some challenges were identified and were mainly related to fundamental differences between how UML and OWL describe the real world.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UML focuses on the structure of information, while OWL focuses on the meaning of concepts. In UML, we define, for example, that a feature is a Railing, and has specific properties, while another feature is a Fence and has its specific properties as well. While in OWL, we define that a thing that has some defined properties is a Railing, but it can also be a Fence at the same time. Which is more like we see it in the real world: The same feature may be a railing and a fence. Classification depends on the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Besides, properties in OWL so-called first-class individuals who exist on their own, while UML attributes and associations are uniquely owned by the individual class.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Furthermore, UML models are defined in a closed world assumption, where we assume that the model is complete in the given context. Information that does not fit the model will be invalid. Contrary, OWL is based on an open-world assumption, where anyone can say anything about any topic. The model represents only what is currently known in the given context and may be extended with additional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Due </a:t>
            </a:r>
            <a:r>
              <a:rPr lang="en-US" sz="1200" kern="1200">
                <a:solidFill>
                  <a:schemeClr val="tx1"/>
                </a:solidFill>
                <a:effectLst/>
                <a:latin typeface="+mn-lt"/>
                <a:ea typeface="+mn-ea"/>
                <a:cs typeface="+mn-cs"/>
              </a:rPr>
              <a:t>to these differences, </a:t>
            </a:r>
            <a:r>
              <a:rPr lang="en-US" sz="1200" kern="1200" dirty="0">
                <a:solidFill>
                  <a:schemeClr val="tx1"/>
                </a:solidFill>
                <a:effectLst/>
                <a:latin typeface="+mn-lt"/>
                <a:ea typeface="+mn-ea"/>
                <a:cs typeface="+mn-cs"/>
              </a:rPr>
              <a:t>UML models are more restricted, and representations of UML restrictions is a challenge for the conversion from UML to OWL.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14</a:t>
            </a:fld>
            <a:endParaRPr lang="nb-NO"/>
          </a:p>
        </p:txBody>
      </p:sp>
    </p:spTree>
    <p:extLst>
      <p:ext uri="{BB962C8B-B14F-4D97-AF65-F5344CB8AC3E}">
        <p14:creationId xmlns:p14="http://schemas.microsoft.com/office/powerpoint/2010/main" val="1548007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most essential observation from the sub research question was that the need for maintaining restrictions from UML in OWL will depend on the intended level of information flow for the resulting ontologies. We defined three levels of information flow:</a:t>
            </a:r>
          </a:p>
          <a:p>
            <a:r>
              <a:rPr lang="en-US" sz="1200" kern="1200" dirty="0">
                <a:solidFill>
                  <a:schemeClr val="tx1"/>
                </a:solidFill>
                <a:effectLst/>
                <a:latin typeface="+mn-lt"/>
                <a:ea typeface="+mn-ea"/>
                <a:cs typeface="+mn-cs"/>
              </a:rPr>
              <a:t> </a:t>
            </a:r>
          </a:p>
          <a:p>
            <a:pPr marL="228600" indent="-228600">
              <a:buFont typeface="+mj-lt"/>
              <a:buAutoNum type="arabicPeriod"/>
            </a:pPr>
            <a:r>
              <a:rPr lang="en-US" sz="1200" kern="1200" dirty="0">
                <a:solidFill>
                  <a:schemeClr val="tx1"/>
                </a:solidFill>
                <a:effectLst/>
                <a:latin typeface="+mn-lt"/>
                <a:ea typeface="+mn-ea"/>
                <a:cs typeface="+mn-cs"/>
              </a:rPr>
              <a:t>Ontologies for use only in the Semantic Web, in which case restrictions and the original structure from the UML models can be disbanded. </a:t>
            </a:r>
          </a:p>
          <a:p>
            <a:pPr marL="228600" indent="-228600">
              <a:buFont typeface="+mj-lt"/>
              <a:buAutoNum type="arabicPeriod"/>
            </a:pPr>
            <a:r>
              <a:rPr lang="en-US" sz="1200" kern="1200" dirty="0">
                <a:solidFill>
                  <a:schemeClr val="tx1"/>
                </a:solidFill>
                <a:effectLst/>
                <a:latin typeface="+mn-lt"/>
                <a:ea typeface="+mn-ea"/>
                <a:cs typeface="+mn-cs"/>
              </a:rPr>
              <a:t>Unidirectional information exchange from UML based models to the Semantic Web. As for the first level of information flow, few restrictions from the UML model are needed in the ontologies, as they will primarily be used for describing the information. </a:t>
            </a:r>
          </a:p>
          <a:p>
            <a:pPr marL="228600" indent="-228600">
              <a:buFont typeface="+mj-lt"/>
              <a:buAutoNum type="arabicPeriod"/>
            </a:pPr>
            <a:r>
              <a:rPr lang="en-US" sz="1200" kern="1200" dirty="0">
                <a:solidFill>
                  <a:schemeClr val="tx1"/>
                </a:solidFill>
                <a:effectLst/>
                <a:latin typeface="+mn-lt"/>
                <a:ea typeface="+mn-ea"/>
                <a:cs typeface="+mn-cs"/>
              </a:rPr>
              <a:t>Bidirectional information exchange. For this purpose, the OWL ontologies and the original UML model should be as identical as possible. The information must be valid according to the UML models to make sure it can be imported into repositories defined by the UML models. Therefore, conversions need to maintain restrictions and the original structure as far as possible.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Model-driven conversions from UML to OWL need to consider the different levels of information flow and apply conversions appropriate for the selected level. Therefore, conversion rules, and software implementing the rules, need to be configurable. </a:t>
            </a:r>
          </a:p>
          <a:p>
            <a:r>
              <a:rPr lang="en-US" sz="1200" kern="1200" dirty="0">
                <a:solidFill>
                  <a:schemeClr val="tx1"/>
                </a:solidFill>
                <a:effectLst/>
                <a:latin typeface="+mn-lt"/>
                <a:ea typeface="+mn-ea"/>
                <a:cs typeface="+mn-cs"/>
              </a:rPr>
              <a: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15</a:t>
            </a:fld>
            <a:endParaRPr lang="nb-NO"/>
          </a:p>
        </p:txBody>
      </p:sp>
    </p:spTree>
    <p:extLst>
      <p:ext uri="{BB962C8B-B14F-4D97-AF65-F5344CB8AC3E}">
        <p14:creationId xmlns:p14="http://schemas.microsoft.com/office/powerpoint/2010/main" val="1935475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BCD9EEA5-D1D0-406A-9FC5-D9B3A5E9ABE6}" type="slidenum">
              <a:rPr lang="nb-NO" smtClean="0"/>
              <a:t>16</a:t>
            </a:fld>
            <a:endParaRPr lang="nb-NO"/>
          </a:p>
        </p:txBody>
      </p:sp>
    </p:spTree>
    <p:extLst>
      <p:ext uri="{BB962C8B-B14F-4D97-AF65-F5344CB8AC3E}">
        <p14:creationId xmlns:p14="http://schemas.microsoft.com/office/powerpoint/2010/main" val="2528605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research indicated that a full harmonization would not be the best solution for optimized use in each application domain. The three application domains have different roles in the digital geospatial environment and need to describe features from the real world in different contexts, with different representations.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Therefore, further improvements of the semantic interoperability must be achieved by applying Linksets based on Semantic Web technologies for linking and mapping of heterogeneous information models. For this purpose, the research showed that conversions from UML to OWL could be improved, but must be configured according to the level of information flow.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the models cannot be wholly harmonized, they should be as harmonized as possible. Any transformation leads to a loss of information, and models that are based on the same modelling approach and use the same core concepts are more similar, and fewer transformations are needed. </a:t>
            </a:r>
          </a:p>
          <a:p>
            <a:r>
              <a:rPr lang="en-US" sz="1200" kern="1200" dirty="0">
                <a:solidFill>
                  <a:schemeClr val="tx1"/>
                </a:solidFill>
                <a:effectLst/>
                <a:latin typeface="+mn-lt"/>
                <a:ea typeface="+mn-ea"/>
                <a:cs typeface="+mn-cs"/>
              </a:rPr>
              <a:t>Therefore, the joint modelling approach should be applied, and common, core concepts should be used as far as possible. In particular, general concepts for core datatypes should be used in all domains, and common concepts for geometry and location referencing should be established and used.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18</a:t>
            </a:fld>
            <a:endParaRPr lang="nb-NO"/>
          </a:p>
        </p:txBody>
      </p:sp>
    </p:spTree>
    <p:extLst>
      <p:ext uri="{BB962C8B-B14F-4D97-AF65-F5344CB8AC3E}">
        <p14:creationId xmlns:p14="http://schemas.microsoft.com/office/powerpoint/2010/main" val="238386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52 years ago, the geographer Waldo R Tobler defined his first law of geography as </a:t>
            </a:r>
          </a:p>
          <a:p>
            <a:r>
              <a:rPr lang="en-US" sz="1200" kern="1200" dirty="0">
                <a:solidFill>
                  <a:schemeClr val="tx1"/>
                </a:solidFill>
                <a:effectLst/>
                <a:latin typeface="+mn-lt"/>
                <a:ea typeface="+mn-ea"/>
                <a:cs typeface="+mn-cs"/>
              </a:rPr>
              <a:t>“everything is related to everything else, but near things are more related than distant things”.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the conclusions from the previous slide, Tobler’s first law can be modernized into a digital world with multiple representations of real-world things, saying that </a:t>
            </a:r>
          </a:p>
          <a:p>
            <a:r>
              <a:rPr lang="en-US" sz="1200" kern="1200" dirty="0">
                <a:solidFill>
                  <a:schemeClr val="tx1"/>
                </a:solidFill>
                <a:effectLst/>
                <a:latin typeface="+mn-lt"/>
                <a:ea typeface="+mn-ea"/>
                <a:cs typeface="+mn-cs"/>
              </a:rPr>
              <a:t>“every digital representation of a thing can be linked to any other digital representation of the same thing, but links between similar representations are more precise than links between dissimilar representations”.</a:t>
            </a:r>
          </a:p>
          <a:p>
            <a:r>
              <a:rPr lang="en-US" sz="1200" kern="1200" dirty="0">
                <a:solidFill>
                  <a:schemeClr val="tx1"/>
                </a:solidFill>
                <a:effectLst/>
                <a:latin typeface="+mn-lt"/>
                <a:ea typeface="+mn-ea"/>
                <a:cs typeface="+mn-cs"/>
              </a:rPr>
              <a:t>In other words; we should strive towards digital representations that are as similar as possible.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20</a:t>
            </a:fld>
            <a:endParaRPr lang="nb-NO"/>
          </a:p>
        </p:txBody>
      </p:sp>
    </p:spTree>
    <p:extLst>
      <p:ext uri="{BB962C8B-B14F-4D97-AF65-F5344CB8AC3E}">
        <p14:creationId xmlns:p14="http://schemas.microsoft.com/office/powerpoint/2010/main" val="2586001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10"/>
          </p:nvPr>
        </p:nvSpPr>
        <p:spPr/>
        <p:txBody>
          <a:bodyPr/>
          <a:lstStyle/>
          <a:p>
            <a:fld id="{16C1C5DC-F60A-EC4F-9D31-9B465CF73120}" type="slidenum">
              <a:rPr lang="en-US" smtClean="0"/>
              <a:pPr/>
              <a:t>21</a:t>
            </a:fld>
            <a:endParaRPr lang="en-US"/>
          </a:p>
        </p:txBody>
      </p:sp>
    </p:spTree>
    <p:extLst>
      <p:ext uri="{BB962C8B-B14F-4D97-AF65-F5344CB8AC3E}">
        <p14:creationId xmlns:p14="http://schemas.microsoft.com/office/powerpoint/2010/main" val="105229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Constructions in the real world, such as features in the road infrastructure in this picture, relate to, influence</a:t>
            </a:r>
            <a:r>
              <a:rPr lang="en-US" sz="1200" kern="1200" dirty="0">
                <a:solidFill>
                  <a:schemeClr val="tx1"/>
                </a:solidFill>
                <a:effectLst/>
                <a:latin typeface="+mn-lt"/>
                <a:ea typeface="+mn-ea"/>
                <a:cs typeface="+mn-cs"/>
              </a:rPr>
              <a:t> and are influenced </a:t>
            </a:r>
            <a:r>
              <a:rPr lang="en-GB" sz="1200" kern="1200" dirty="0">
                <a:solidFill>
                  <a:schemeClr val="tx1"/>
                </a:solidFill>
                <a:effectLst/>
                <a:latin typeface="+mn-lt"/>
                <a:ea typeface="+mn-ea"/>
                <a:cs typeface="+mn-cs"/>
              </a:rPr>
              <a:t>by, other features from the natural and built environment, through their location, shape and extent. </a:t>
            </a:r>
          </a:p>
          <a:p>
            <a:r>
              <a:rPr lang="en-GB" sz="1200" kern="1200" dirty="0">
                <a:solidFill>
                  <a:schemeClr val="tx1"/>
                </a:solidFill>
                <a:effectLst/>
                <a:latin typeface="+mn-lt"/>
                <a:ea typeface="+mn-ea"/>
                <a:cs typeface="+mn-cs"/>
              </a:rPr>
              <a:t>This geospatial context is vital for the representation of the natural and built environment in a digital environment as well.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During the lifecycle of the road, processes involve several application domains where the geospatial context is essential. Among these are the application domains of GIS, ITS and BIM. </a:t>
            </a:r>
            <a:r>
              <a:rPr lang="en-US" sz="1200" kern="1200" dirty="0">
                <a:solidFill>
                  <a:schemeClr val="tx1"/>
                </a:solidFill>
                <a:effectLst/>
                <a:latin typeface="+mn-lt"/>
                <a:ea typeface="+mn-ea"/>
                <a:cs typeface="+mn-cs"/>
              </a:rPr>
              <a:t>The three application domains have distinct, but related, roles, and handle the real world from different perspectives: Applications for GIS are mostly used for analyzing and presenting the existing natural and built environment, while applications for BIM are used for planning, developing, constructing and maintaining the built environment. Finally, applications and systems for ITS use the information about the built environment to plan and control transportation.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three application domains work with the same physical geospatial environment, but due to the different roles, they have different views on the real world and its representation in a digital geospatial environment.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a:t>
            </a:fld>
            <a:endParaRPr lang="nb-NO"/>
          </a:p>
        </p:txBody>
      </p:sp>
    </p:spTree>
    <p:extLst>
      <p:ext uri="{BB962C8B-B14F-4D97-AF65-F5344CB8AC3E}">
        <p14:creationId xmlns:p14="http://schemas.microsoft.com/office/powerpoint/2010/main" val="340743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While the roles of GIS, ITS and BIM are distinct, and the application domains see the real world from different perspectives, the picture shows us that many of the real-world features and concepts they handle are the same. Therefore, reuse of information across application domain borders should be possible.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this road was built, there was mostly a natural environment, represented in GIS data sets. The new road was planned, developed and constructed with support from BIM processes. During the construction, the road cut into and changed the existing natural and built environment and became an integrated part of a new physical environment. Therefore, the GIS data sets need to be updated with the new built environment, as well as the changed natural environment. Also, ITS applications for route planning and navigation need an updated representation of the road environment, and of restrictions for navigation</a:t>
            </a:r>
            <a:r>
              <a:rPr lang="en-GB" sz="1200" kern="1200" dirty="0">
                <a:solidFill>
                  <a:schemeClr val="tx1"/>
                </a:solidFill>
                <a:effectLst/>
                <a:latin typeface="+mn-lt"/>
                <a:ea typeface="+mn-ea"/>
                <a:cs typeface="+mn-cs"/>
              </a:rPr>
              <a:t>, such as speed limits and forbidden manoeuvres.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use the railings in this picture as an example: The digital representation of a guardrail along a new road will begin its life in the planning stage for the road, where the railing is created in a BIM application, as a feature that shall be constructed. The feature representation of the railing should later be reused in GIS datasets, for presentation on maps, and, for example, for calculating noise pollution. Furthermore, the same railing is needed in High Definition maps for ITS as an obstacle that vehicles need to be aware of. The different domains need specific information about the feature, but they are all referring to the same real-world phenomenon.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challenge we face in the exchange and reuse of information is that the different application domains have developed information models with their specific interpretation of the real world. In order to understand information across domain borders, we need a common understanding of how the real world is described in information models. This concerns the modelling languages that are used, the terminology, how geometry and location references are described, and the exchange technologies that are used. </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3</a:t>
            </a:fld>
            <a:endParaRPr lang="nb-NO"/>
          </a:p>
        </p:txBody>
      </p:sp>
    </p:spTree>
    <p:extLst>
      <p:ext uri="{BB962C8B-B14F-4D97-AF65-F5344CB8AC3E}">
        <p14:creationId xmlns:p14="http://schemas.microsoft.com/office/powerpoint/2010/main" val="371399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hierarchy of Data, Information, Knowledge and Wisdom has been described as a pyramid, where data is at the lower level, followed by information and knowledge, and wisdom at the pinnacle. Each level of the hierarchy, starting from the top, relies on the level below: wisdom is gained from knowledge; knowledge is gained from information; information is gained from data.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are simple symbols. For example, the numbers «90» or «2».</a:t>
            </a:r>
          </a:p>
          <a:p>
            <a:r>
              <a:rPr lang="en-US" sz="1200" kern="1200" dirty="0">
                <a:solidFill>
                  <a:schemeClr val="tx1"/>
                </a:solidFill>
                <a:effectLst/>
                <a:latin typeface="+mn-lt"/>
                <a:ea typeface="+mn-ea"/>
                <a:cs typeface="+mn-cs"/>
              </a:rPr>
              <a:t>Information is data put into context, where it has a meaning. For example, the speed limit 90 km/h or outdoors temperature 2 degrees </a:t>
            </a:r>
            <a:r>
              <a:rPr lang="en-US" sz="1200" kern="1200" dirty="0" err="1">
                <a:solidFill>
                  <a:schemeClr val="tx1"/>
                </a:solidFill>
                <a:effectLst/>
                <a:latin typeface="+mn-lt"/>
                <a:ea typeface="+mn-ea"/>
                <a:cs typeface="+mn-cs"/>
              </a:rPr>
              <a:t>Celcius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Knowledge is gained by combining information. For example, a vehicle can know that it is allowed to drive at 90 km/h according to the speed limit, but also that it should reduce the speed due to possible challenging conditions because the outdoors temperature is 2 degrees.</a:t>
            </a:r>
          </a:p>
          <a:p>
            <a:r>
              <a:rPr lang="en-US" sz="1200" kern="1200" dirty="0">
                <a:solidFill>
                  <a:schemeClr val="tx1"/>
                </a:solidFill>
                <a:effectLst/>
                <a:latin typeface="+mn-lt"/>
                <a:ea typeface="+mn-ea"/>
                <a:cs typeface="+mn-cs"/>
              </a:rPr>
              <a:t>The final level, wisdom, has been described as a purely human state. With wisdom, we are able to plan for the future and apply knowledge to new situations.</a:t>
            </a:r>
          </a:p>
          <a:p>
            <a:r>
              <a:rPr lang="en-US" sz="1200" kern="1200" dirty="0">
                <a:solidFill>
                  <a:schemeClr val="tx1"/>
                </a:solidFill>
                <a:effectLst/>
                <a:latin typeface="+mn-lt"/>
                <a:ea typeface="+mn-ea"/>
                <a:cs typeface="+mn-cs"/>
              </a:rPr>
              <a: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4</a:t>
            </a:fld>
            <a:endParaRPr lang="nb-NO"/>
          </a:p>
        </p:txBody>
      </p:sp>
    </p:spTree>
    <p:extLst>
      <p:ext uri="{BB962C8B-B14F-4D97-AF65-F5344CB8AC3E}">
        <p14:creationId xmlns:p14="http://schemas.microsoft.com/office/powerpoint/2010/main" val="224339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Information models are the interpretation rules needed to extract information from data. My thesis was based on an understanding of the term information models from Schenk and Wilson in 1994: “… a formal description of types of ideas, facts and processes which together form a model of a portion of interest of the real world and which provides an explicit set of interpretation rules.”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similar definition was described by Zhao et al in 2011: “… a representation of concepts, relationships, constraints, rules, and operations to specify data semantics for a chosen domain of discourse”.</a:t>
            </a:r>
          </a:p>
          <a:p>
            <a:endParaRPr lang="nb-NO" dirty="0"/>
          </a:p>
        </p:txBody>
      </p:sp>
      <p:sp>
        <p:nvSpPr>
          <p:cNvPr id="4" name="Plassholder for lysbildenummer 3"/>
          <p:cNvSpPr>
            <a:spLocks noGrp="1"/>
          </p:cNvSpPr>
          <p:nvPr>
            <p:ph type="sldNum" sz="quarter" idx="5"/>
          </p:nvPr>
        </p:nvSpPr>
        <p:spPr/>
        <p:txBody>
          <a:bodyPr/>
          <a:lstStyle/>
          <a:p>
            <a:fld id="{DE83193F-28C5-4149-BBB3-750E8B0C62FA}" type="slidenum">
              <a:rPr lang="en-ZA" smtClean="0"/>
              <a:t>5</a:t>
            </a:fld>
            <a:endParaRPr lang="en-ZA"/>
          </a:p>
        </p:txBody>
      </p:sp>
    </p:spTree>
    <p:extLst>
      <p:ext uri="{BB962C8B-B14F-4D97-AF65-F5344CB8AC3E}">
        <p14:creationId xmlns:p14="http://schemas.microsoft.com/office/powerpoint/2010/main" val="59990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definitions in the previous slide mentioned “a portion of interest” and “a domain of discourse”. These terms are an important fundament for the process of information modelling. Obviously, one single model cannot describe every concept from the real world in every context, we need to define some portion that we are interested in, such as a road network, buildings or utilities.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figure, which is adapted from ISO 19101, describes the process of information modelling, where the first step is to select a portion of interest from the fuzzy cloud we know as the real world and perceive it in a context.  The portion of interest is often referred to as a universe of discourse. </a:t>
            </a:r>
          </a:p>
          <a:p>
            <a:r>
              <a:rPr lang="en-US" sz="1200" kern="1200" dirty="0">
                <a:solidFill>
                  <a:schemeClr val="tx1"/>
                </a:solidFill>
                <a:effectLst/>
                <a:latin typeface="+mn-lt"/>
                <a:ea typeface="+mn-ea"/>
                <a:cs typeface="+mn-cs"/>
              </a:rPr>
              <a:t>The universe of discourse will be defined in a conceptual model, but in order to create a formal description, we need some kind of formalism. For this, we need a conceptual schema language, which can describe the model in a conceptual schema. Two such conceptual schema languages are the Unified Modelling Language, UML, and the Web Ontology Language, OWL.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6</a:t>
            </a:fld>
            <a:endParaRPr lang="nb-NO"/>
          </a:p>
        </p:txBody>
      </p:sp>
    </p:spTree>
    <p:extLst>
      <p:ext uri="{BB962C8B-B14F-4D97-AF65-F5344CB8AC3E}">
        <p14:creationId xmlns:p14="http://schemas.microsoft.com/office/powerpoint/2010/main" val="270492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r>
              <a:rPr lang="it-IT" sz="1800" b="0" i="0" u="none" strike="noStrike" baseline="0" dirty="0">
                <a:latin typeface="Calibri" panose="020F0502020204030204" pitchFamily="34" charset="0"/>
              </a:rPr>
              <a:t>ISO/IEC 2382:2015 (ISO/IEC JTC 1,</a:t>
            </a:r>
          </a:p>
          <a:p>
            <a:pPr algn="l"/>
            <a:r>
              <a:rPr lang="en-US" sz="1800" b="0" i="0" u="none" strike="noStrike" baseline="0" dirty="0">
                <a:latin typeface="Calibri" panose="020F0502020204030204" pitchFamily="34" charset="0"/>
              </a:rPr>
              <a:t>2015) has defined interoperability as </a:t>
            </a:r>
            <a:r>
              <a:rPr lang="en-US" sz="1800" b="0" i="1" u="none" strike="noStrike" baseline="0" dirty="0">
                <a:latin typeface="Calibri-Italic"/>
              </a:rPr>
              <a:t>“capability to communicate, execute programs, or transfer</a:t>
            </a:r>
          </a:p>
          <a:p>
            <a:pPr algn="l"/>
            <a:r>
              <a:rPr lang="en-US" sz="1800" b="0" i="1" u="none" strike="noStrike" baseline="0" dirty="0">
                <a:latin typeface="Calibri-Italic"/>
              </a:rPr>
              <a:t>data among various functional units in a manner that requires the user to have little or no</a:t>
            </a:r>
          </a:p>
          <a:p>
            <a:pPr algn="l"/>
            <a:r>
              <a:rPr lang="en-US" sz="1800" b="0" i="1" u="none" strike="noStrike" baseline="0" dirty="0">
                <a:latin typeface="Calibri-Italic"/>
              </a:rPr>
              <a:t>knowledge of the unique characteristics of those units”</a:t>
            </a:r>
            <a:r>
              <a:rPr lang="en-US" sz="1800" b="0" i="0" u="none" strike="noStrike" baseline="0" dirty="0">
                <a:latin typeface="Calibri" panose="020F0502020204030204" pitchFamily="34" charset="0"/>
              </a:rPr>
              <a:t>.</a:t>
            </a:r>
          </a:p>
          <a:p>
            <a:pPr algn="l"/>
            <a:endParaRPr lang="en-US" sz="1800" b="0" i="0" u="none" strike="noStrike" baseline="0" dirty="0">
              <a:latin typeface="Calibri" panose="020F0502020204030204" pitchFamily="34" charset="0"/>
            </a:endParaRPr>
          </a:p>
          <a:p>
            <a:pPr algn="l"/>
            <a:r>
              <a:rPr lang="en-US" sz="1800" b="0" i="0" u="none" strike="noStrike" baseline="0" dirty="0">
                <a:latin typeface="Calibri" panose="020F0502020204030204" pitchFamily="34" charset="0"/>
              </a:rPr>
              <a:t>The levels of conceptual interoperability has been discussed by many researchers, ranging from no interoperability to full conceptual interoperability. The four core levels are… Additional levels for dynamic and conceptual </a:t>
            </a:r>
            <a:endParaRPr lang="nb-NO" dirty="0"/>
          </a:p>
        </p:txBody>
      </p:sp>
      <p:sp>
        <p:nvSpPr>
          <p:cNvPr id="4" name="Plassholder for lysbildenummer 3"/>
          <p:cNvSpPr>
            <a:spLocks noGrp="1"/>
          </p:cNvSpPr>
          <p:nvPr>
            <p:ph type="sldNum" sz="quarter" idx="5"/>
          </p:nvPr>
        </p:nvSpPr>
        <p:spPr/>
        <p:txBody>
          <a:bodyPr/>
          <a:lstStyle/>
          <a:p>
            <a:fld id="{DE83193F-28C5-4149-BBB3-750E8B0C62FA}" type="slidenum">
              <a:rPr lang="en-ZA" smtClean="0"/>
              <a:t>7</a:t>
            </a:fld>
            <a:endParaRPr lang="en-ZA"/>
          </a:p>
        </p:txBody>
      </p:sp>
    </p:spTree>
    <p:extLst>
      <p:ext uri="{BB962C8B-B14F-4D97-AF65-F5344CB8AC3E}">
        <p14:creationId xmlns:p14="http://schemas.microsoft.com/office/powerpoint/2010/main" val="377911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So, how can we achieve this common understanding?</a:t>
            </a:r>
          </a:p>
          <a:p>
            <a:r>
              <a:rPr lang="en-US" sz="1200" kern="1200" dirty="0">
                <a:solidFill>
                  <a:schemeClr val="tx1"/>
                </a:solidFill>
                <a:effectLst/>
                <a:latin typeface="+mn-lt"/>
                <a:ea typeface="+mn-ea"/>
                <a:cs typeface="+mn-cs"/>
              </a:rPr>
              <a:t>This was the main research question for the thesis, formulated as: «</a:t>
            </a:r>
            <a:r>
              <a:rPr lang="en-GB" sz="1200" kern="1200" dirty="0">
                <a:solidFill>
                  <a:schemeClr val="tx1"/>
                </a:solidFill>
                <a:effectLst/>
                <a:latin typeface="+mn-lt"/>
                <a:ea typeface="+mn-ea"/>
                <a:cs typeface="+mn-cs"/>
              </a:rPr>
              <a:t>How can approaches and technologies for information modelling be applied for harmonization and linking of conceptual models of geospatial information from the three application domains of GIS, ITS and BIM?”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we have seen from the previous slides, the three application domains have different views on the real world. And, most likely, they will need to be different, as they use the digital representations in different ways and for different purposes. We need to acknowledge that a full harmonization of information models may not be appropriate. Therefore, the thesis studies harmonization, and linking, of heterogeneous models, as illustrated in the figure. We strive for a harmonization but acknowledge the need for linking in addition.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10</a:t>
            </a:fld>
            <a:endParaRPr lang="nb-NO"/>
          </a:p>
        </p:txBody>
      </p:sp>
    </p:spTree>
    <p:extLst>
      <p:ext uri="{BB962C8B-B14F-4D97-AF65-F5344CB8AC3E}">
        <p14:creationId xmlns:p14="http://schemas.microsoft.com/office/powerpoint/2010/main" val="2486333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The main research question was supported by five sub research questions, which in sum were intended to cover information modelling in the three application domains, the roles they have in the digital geospatial environment, and the relations between them.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questions were addressed through five published articles and a conference proceeding, as well as through contributions to other relevant work in international standardization.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shown in the figure, there were relations between the sub research questions: The first question established the fundament for addressing the four others, and question 4 depended on input from question 2, 3 and 5. </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11</a:t>
            </a:fld>
            <a:endParaRPr lang="nb-NO"/>
          </a:p>
        </p:txBody>
      </p:sp>
    </p:spTree>
    <p:extLst>
      <p:ext uri="{BB962C8B-B14F-4D97-AF65-F5344CB8AC3E}">
        <p14:creationId xmlns:p14="http://schemas.microsoft.com/office/powerpoint/2010/main" val="1485033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2C14-1E54-4CB9-BCDF-585C2A108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F7570C7-F5D8-4383-9315-F29D5CF43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ZA" dirty="0"/>
          </a:p>
        </p:txBody>
      </p:sp>
      <p:sp>
        <p:nvSpPr>
          <p:cNvPr id="4" name="Date Placeholder 3">
            <a:extLst>
              <a:ext uri="{FF2B5EF4-FFF2-40B4-BE49-F238E27FC236}">
                <a16:creationId xmlns:a16="http://schemas.microsoft.com/office/drawing/2014/main" id="{E9956F11-9B11-427E-A9B4-D28BFE343A7C}"/>
              </a:ext>
            </a:extLst>
          </p:cNvPr>
          <p:cNvSpPr>
            <a:spLocks noGrp="1"/>
          </p:cNvSpPr>
          <p:nvPr>
            <p:ph type="dt" sz="half" idx="10"/>
          </p:nvPr>
        </p:nvSpPr>
        <p:spPr/>
        <p:txBody>
          <a:bodyPr/>
          <a:lstStyle/>
          <a:p>
            <a:fld id="{75738229-E35B-4313-B1DB-E8DCB410327A}" type="datetime1">
              <a:rPr lang="en-ZA" smtClean="0"/>
              <a:t>2023/12/05</a:t>
            </a:fld>
            <a:endParaRPr lang="en-ZA"/>
          </a:p>
        </p:txBody>
      </p:sp>
      <p:sp>
        <p:nvSpPr>
          <p:cNvPr id="5" name="Footer Placeholder 4">
            <a:extLst>
              <a:ext uri="{FF2B5EF4-FFF2-40B4-BE49-F238E27FC236}">
                <a16:creationId xmlns:a16="http://schemas.microsoft.com/office/drawing/2014/main" id="{1771B6FC-2111-48D2-8FC4-944D14891BF1}"/>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C5E5F896-91AA-412B-9AC8-63FFF07B691F}"/>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61588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15BAE4-D5BF-4AE3-99DB-D431F79E85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7B778161-971F-4E11-9E96-C85A95620FE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980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B6985C-25ED-44F3-97C7-CA2990F630E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2C0D0C56-5A88-4524-A150-349E0228D60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765891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43330E-18C4-407F-9062-C9CEF143273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7064249-A26E-4107-BF6A-BF78877BF74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84846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4D458D-8FE8-47DD-8BC9-DBF7EA3FDB9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66E48DE-614A-4FA0-94A6-180789F1C7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1147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6" name="Picture 5" descr="A picture containing invertebrate, trilobite, outdoor, arthropod&#10;&#10;Description automatically generated">
            <a:extLst>
              <a:ext uri="{FF2B5EF4-FFF2-40B4-BE49-F238E27FC236}">
                <a16:creationId xmlns:a16="http://schemas.microsoft.com/office/drawing/2014/main" id="{2FE4E783-E5BB-4BA9-A8B5-944231CFF5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64097" y="0"/>
            <a:ext cx="5464969" cy="6858000"/>
          </a:xfrm>
          <a:prstGeom prst="rect">
            <a:avLst/>
          </a:prstGeom>
        </p:spPr>
      </p:pic>
      <p:pic>
        <p:nvPicPr>
          <p:cNvPr id="7" name="Picture 6" descr="A picture containing water, riding, outdoor, ocean&#10;&#10;Description automatically generated">
            <a:extLst>
              <a:ext uri="{FF2B5EF4-FFF2-40B4-BE49-F238E27FC236}">
                <a16:creationId xmlns:a16="http://schemas.microsoft.com/office/drawing/2014/main" id="{67DD642A-673B-40BD-A060-18F7886A8B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36281" cy="6858000"/>
          </a:xfrm>
          <a:prstGeom prst="rect">
            <a:avLst/>
          </a:prstGeom>
        </p:spPr>
      </p:pic>
      <p:pic>
        <p:nvPicPr>
          <p:cNvPr id="8" name="Picture 7" descr="A picture containing building, outdoor&#10;&#10;Description automatically generated">
            <a:extLst>
              <a:ext uri="{FF2B5EF4-FFF2-40B4-BE49-F238E27FC236}">
                <a16:creationId xmlns:a16="http://schemas.microsoft.com/office/drawing/2014/main" id="{3FED6284-567A-4CEB-9ECD-AF765367CB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36279" y="0"/>
            <a:ext cx="3119441"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9" name="Picture 8" descr="Logo&#10;&#10;Description automatically generated">
            <a:extLst>
              <a:ext uri="{FF2B5EF4-FFF2-40B4-BE49-F238E27FC236}">
                <a16:creationId xmlns:a16="http://schemas.microsoft.com/office/drawing/2014/main" id="{B5071DC9-78CF-493D-AC39-380A2AD8D9D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032367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3B3652-B4BD-4B5B-A1B4-03E8970225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C6FE06D-1106-41C4-B6F1-AEFC041974B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427914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729A11-5E79-49A6-896C-E2138009152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CCE95DA3-8D84-4808-8135-A7D66594F8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87301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BDA05-BB43-4F28-A121-00472B4C318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7797" y="0"/>
            <a:ext cx="5054203"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1D505204-F7F4-4828-B6C7-0BF7033C77D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41289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99F95-2B67-49C3-BCAB-F15A0491C7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6305A00-D852-4C07-AD65-D22F4F7471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40221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6867B-38EB-43D1-A2D5-D98F3E959A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E8A7519-C105-4628-A809-2FBDE01C69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13679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838200" y="365125"/>
            <a:ext cx="10244328"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838200" y="1825625"/>
            <a:ext cx="102443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2023/12/05</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63715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F169A4-E55F-46BF-A640-96B28BFFB9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FA86224-8BB6-4C2F-A798-67B5B38933F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632478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387A74-4AD5-4DD8-8EAE-6EE102CD6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57625" cy="6858000"/>
          </a:xfrm>
          <a:prstGeom prst="rect">
            <a:avLst/>
          </a:prstGeom>
        </p:spPr>
      </p:pic>
      <p:pic>
        <p:nvPicPr>
          <p:cNvPr id="8" name="Picture 7" descr="Aerial view of a city&#10;&#10;Description automatically generated with low confidence">
            <a:extLst>
              <a:ext uri="{FF2B5EF4-FFF2-40B4-BE49-F238E27FC236}">
                <a16:creationId xmlns:a16="http://schemas.microsoft.com/office/drawing/2014/main" id="{D31AFBDC-AC86-46D4-B529-C4FED36D2B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1916" y="692728"/>
            <a:ext cx="2926436" cy="4424218"/>
          </a:xfrm>
          <a:prstGeom prst="rect">
            <a:avLst/>
          </a:prstGeom>
          <a:ln w="19050">
            <a:solidFill>
              <a:schemeClr val="bg1"/>
            </a:solidFill>
          </a:ln>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72989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6DB32419-AE9A-4C1C-AF1A-8D42E73006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85CFB0B-8FEE-4C8F-BF8E-F669443CF19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530833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F5B042-E413-4CA6-BF30-60A8421BD15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ECB2426-B327-408C-90F6-5937CB240D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81440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FCF13C-2487-484E-B6B3-C85D63161D3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8"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AA69D4DF-718F-4495-ADC8-2C26335D4A6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864343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9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A1B05F-BC82-4237-9F8C-D64082BAF6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8C6BF442-14D3-4B7E-94CE-C10C264883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6502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4973E-1109-4F96-A401-D6E3ABDDA84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B7B3054D-1E1E-46A7-9FDE-4438EE83CE1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68339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27515-E763-4868-9DFF-F04BE89B3B3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44A42169-D73D-4A33-A11A-310C8ABCF06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2792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C3DBA-1DAF-4D66-A4C1-DC92732C659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1D83F38A-5A5D-4E79-8D8F-502158E9E0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328208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5A605-5D09-47B1-A245-62A228E9CD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F704CE51-9E95-4A9B-8B0D-BBA5365EB24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5132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59822"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59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17CFF7E6-D57B-49B8-BA70-FEE6B9EEB3A6}" type="datetime1">
              <a:rPr lang="en-ZA" smtClean="0"/>
              <a:t>2023/12/05</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77133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8722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8810-389B-425C-BC79-5AD7F2D4D358}"/>
              </a:ext>
            </a:extLst>
          </p:cNvPr>
          <p:cNvSpPr>
            <a:spLocks noGrp="1"/>
          </p:cNvSpPr>
          <p:nvPr>
            <p:ph type="title"/>
          </p:nvPr>
        </p:nvSpPr>
        <p:spPr>
          <a:xfrm>
            <a:off x="839788" y="987424"/>
            <a:ext cx="3932237" cy="1069975"/>
          </a:xfrm>
        </p:spPr>
        <p:txBody>
          <a:bodyPr anchor="t"/>
          <a:lstStyle>
            <a:lvl1pPr>
              <a:defRPr sz="3200"/>
            </a:lvl1pPr>
          </a:lstStyle>
          <a:p>
            <a:r>
              <a:rPr lang="en-US" dirty="0"/>
              <a:t>Click to edit Master title style</a:t>
            </a:r>
            <a:endParaRPr lang="en-ZA" dirty="0"/>
          </a:p>
        </p:txBody>
      </p:sp>
      <p:sp>
        <p:nvSpPr>
          <p:cNvPr id="3" name="Content Placeholder 2">
            <a:extLst>
              <a:ext uri="{FF2B5EF4-FFF2-40B4-BE49-F238E27FC236}">
                <a16:creationId xmlns:a16="http://schemas.microsoft.com/office/drawing/2014/main" id="{CC42AF65-3973-4145-8269-E106BD46EB4B}"/>
              </a:ext>
            </a:extLst>
          </p:cNvPr>
          <p:cNvSpPr>
            <a:spLocks noGrp="1"/>
          </p:cNvSpPr>
          <p:nvPr>
            <p:ph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A1A55E1-A5CD-47E8-8BA8-2658D6CB9AD7}"/>
              </a:ext>
            </a:extLst>
          </p:cNvPr>
          <p:cNvSpPr>
            <a:spLocks noGrp="1"/>
          </p:cNvSpPr>
          <p:nvPr>
            <p:ph type="body" sz="half" idx="2"/>
          </p:nvPr>
        </p:nvSpPr>
        <p:spPr>
          <a:xfrm>
            <a:off x="839788" y="2350008"/>
            <a:ext cx="3932237" cy="3518980"/>
          </a:xfrm>
        </p:spPr>
        <p:txBody>
          <a:bodyPr>
            <a:normAutofit/>
          </a:bodyPr>
          <a:lstStyle>
            <a:lvl1pPr marL="0" indent="0">
              <a:lnSpc>
                <a:spcPct val="15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7A45DF2-DB23-400B-84D7-8F4F1B1CC01B}"/>
              </a:ext>
            </a:extLst>
          </p:cNvPr>
          <p:cNvSpPr>
            <a:spLocks noGrp="1"/>
          </p:cNvSpPr>
          <p:nvPr>
            <p:ph type="dt" sz="half" idx="10"/>
          </p:nvPr>
        </p:nvSpPr>
        <p:spPr/>
        <p:txBody>
          <a:bodyPr/>
          <a:lstStyle/>
          <a:p>
            <a:fld id="{A1EBBAED-5B07-42F6-B51D-B159C3EBD4A0}" type="datetime1">
              <a:rPr lang="en-ZA" smtClean="0"/>
              <a:t>2023/12/05</a:t>
            </a:fld>
            <a:endParaRPr lang="en-ZA" dirty="0"/>
          </a:p>
        </p:txBody>
      </p:sp>
      <p:sp>
        <p:nvSpPr>
          <p:cNvPr id="6" name="Footer Placeholder 5">
            <a:extLst>
              <a:ext uri="{FF2B5EF4-FFF2-40B4-BE49-F238E27FC236}">
                <a16:creationId xmlns:a16="http://schemas.microsoft.com/office/drawing/2014/main" id="{B6F48B3D-8719-4BC8-8B94-47067165C175}"/>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274D2502-8AAE-498A-84D6-BC7C05E412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46396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77F7-A6D6-4351-911F-8060E833B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2E4FF77-3A5C-473F-BF6E-53889D73D8F5}"/>
              </a:ext>
            </a:extLst>
          </p:cNvPr>
          <p:cNvSpPr>
            <a:spLocks noGrp="1"/>
          </p:cNvSpPr>
          <p:nvPr>
            <p:ph type="pic"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628BB52-6F34-4855-8545-90EEAD684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3EFE8-7DCC-4CE2-BCF4-9D51FB75F2BF}"/>
              </a:ext>
            </a:extLst>
          </p:cNvPr>
          <p:cNvSpPr>
            <a:spLocks noGrp="1"/>
          </p:cNvSpPr>
          <p:nvPr>
            <p:ph type="dt" sz="half" idx="10"/>
          </p:nvPr>
        </p:nvSpPr>
        <p:spPr/>
        <p:txBody>
          <a:bodyPr/>
          <a:lstStyle/>
          <a:p>
            <a:fld id="{04CA9662-2392-4390-906C-D0EE7A19F83D}" type="datetime1">
              <a:rPr lang="en-ZA" smtClean="0"/>
              <a:t>2023/12/05</a:t>
            </a:fld>
            <a:endParaRPr lang="en-ZA"/>
          </a:p>
        </p:txBody>
      </p:sp>
      <p:sp>
        <p:nvSpPr>
          <p:cNvPr id="6" name="Footer Placeholder 5">
            <a:extLst>
              <a:ext uri="{FF2B5EF4-FFF2-40B4-BE49-F238E27FC236}">
                <a16:creationId xmlns:a16="http://schemas.microsoft.com/office/drawing/2014/main" id="{F7D83C7A-8E29-47EC-9785-EB257835ED6A}"/>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EAA02277-A5B0-4F7C-B8D0-577E0143BD64}"/>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755561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ACFB-EB91-45E0-BE71-7530D3F5F8DF}"/>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E8ECF10-423D-442A-97A6-70062A3A74D2}"/>
              </a:ext>
            </a:extLst>
          </p:cNvPr>
          <p:cNvSpPr>
            <a:spLocks noGrp="1"/>
          </p:cNvSpPr>
          <p:nvPr>
            <p:ph type="body" orient="vert" idx="1"/>
          </p:nvPr>
        </p:nvSpPr>
        <p:spPr>
          <a:xfrm>
            <a:off x="838200" y="1825625"/>
            <a:ext cx="1027176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BAE1917-4461-45BA-9098-DB814B92C403}"/>
              </a:ext>
            </a:extLst>
          </p:cNvPr>
          <p:cNvSpPr>
            <a:spLocks noGrp="1"/>
          </p:cNvSpPr>
          <p:nvPr>
            <p:ph type="dt" sz="half" idx="10"/>
          </p:nvPr>
        </p:nvSpPr>
        <p:spPr/>
        <p:txBody>
          <a:bodyPr/>
          <a:lstStyle/>
          <a:p>
            <a:fld id="{7850792C-8879-4E45-9602-A77593DB9234}" type="datetime1">
              <a:rPr lang="en-ZA" smtClean="0"/>
              <a:t>2023/12/05</a:t>
            </a:fld>
            <a:endParaRPr lang="en-ZA"/>
          </a:p>
        </p:txBody>
      </p:sp>
      <p:sp>
        <p:nvSpPr>
          <p:cNvPr id="5" name="Footer Placeholder 4">
            <a:extLst>
              <a:ext uri="{FF2B5EF4-FFF2-40B4-BE49-F238E27FC236}">
                <a16:creationId xmlns:a16="http://schemas.microsoft.com/office/drawing/2014/main" id="{FBD1285D-9ECD-4574-ABD5-A21A3A686F90}"/>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6E9F3DAA-F45B-430C-BB53-4CC9BC363BB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20585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B840C-78F9-4613-8EE3-82F143E6E255}"/>
              </a:ext>
            </a:extLst>
          </p:cNvPr>
          <p:cNvSpPr>
            <a:spLocks noGrp="1"/>
          </p:cNvSpPr>
          <p:nvPr>
            <p:ph type="title" orient="vert"/>
          </p:nvPr>
        </p:nvSpPr>
        <p:spPr>
          <a:xfrm>
            <a:off x="8724900" y="1014983"/>
            <a:ext cx="2375916" cy="5161979"/>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25F60FF-70A5-4D4A-9BD7-BC8C1AEBDC07}"/>
              </a:ext>
            </a:extLst>
          </p:cNvPr>
          <p:cNvSpPr>
            <a:spLocks noGrp="1"/>
          </p:cNvSpPr>
          <p:nvPr>
            <p:ph type="body" orient="vert" idx="1"/>
          </p:nvPr>
        </p:nvSpPr>
        <p:spPr>
          <a:xfrm>
            <a:off x="838200" y="1014983"/>
            <a:ext cx="7734300" cy="5161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F5D862E-ACE6-4AB8-87B2-2ACA91F58078}"/>
              </a:ext>
            </a:extLst>
          </p:cNvPr>
          <p:cNvSpPr>
            <a:spLocks noGrp="1"/>
          </p:cNvSpPr>
          <p:nvPr>
            <p:ph type="dt" sz="half" idx="10"/>
          </p:nvPr>
        </p:nvSpPr>
        <p:spPr/>
        <p:txBody>
          <a:bodyPr/>
          <a:lstStyle/>
          <a:p>
            <a:fld id="{6EA7762C-1901-4ABF-BC57-2485F2F37CEB}" type="datetime1">
              <a:rPr lang="en-ZA" smtClean="0"/>
              <a:t>2023/12/05</a:t>
            </a:fld>
            <a:endParaRPr lang="en-ZA"/>
          </a:p>
        </p:txBody>
      </p:sp>
      <p:sp>
        <p:nvSpPr>
          <p:cNvPr id="5" name="Footer Placeholder 4">
            <a:extLst>
              <a:ext uri="{FF2B5EF4-FFF2-40B4-BE49-F238E27FC236}">
                <a16:creationId xmlns:a16="http://schemas.microsoft.com/office/drawing/2014/main" id="{8FDEBC8D-9A47-4D24-85B0-DB78251DC469}"/>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A8B7C1E0-8650-4459-BE15-C0ED21C023CB}"/>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526406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3239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32390"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8D86F881-74A2-460B-B36F-3C4017CDEE1C}" type="datetime1">
              <a:rPr lang="en-ZA" smtClean="0"/>
              <a:t>2023/12/05</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98091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tel, innhold og bilde">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14" name="Plassholder for tekst 7"/>
          <p:cNvSpPr>
            <a:spLocks noGrp="1"/>
          </p:cNvSpPr>
          <p:nvPr>
            <p:ph type="body" sz="quarter" idx="17"/>
          </p:nvPr>
        </p:nvSpPr>
        <p:spPr>
          <a:xfrm>
            <a:off x="1700375" y="699474"/>
            <a:ext cx="7590375" cy="354711"/>
          </a:xfrm>
        </p:spPr>
        <p:txBody>
          <a:bodyPr>
            <a:normAutofit/>
          </a:bodyPr>
          <a:lstStyle>
            <a:lvl1pPr marL="0" indent="0">
              <a:buNone/>
              <a:defRPr sz="2000">
                <a:solidFill>
                  <a:srgbClr val="ED901A"/>
                </a:solidFill>
              </a:defRPr>
            </a:lvl1pPr>
          </a:lstStyle>
          <a:p>
            <a:pPr lvl="0"/>
            <a:r>
              <a:rPr lang="nb-NO"/>
              <a:t>Klikk for å redigere tekststiler i malen</a:t>
            </a:r>
          </a:p>
        </p:txBody>
      </p:sp>
      <p:sp>
        <p:nvSpPr>
          <p:cNvPr id="18" name="Plassholder for innhold 2"/>
          <p:cNvSpPr>
            <a:spLocks noGrp="1"/>
          </p:cNvSpPr>
          <p:nvPr>
            <p:ph idx="1"/>
          </p:nvPr>
        </p:nvSpPr>
        <p:spPr>
          <a:xfrm>
            <a:off x="1698161" y="1777858"/>
            <a:ext cx="5357779" cy="429380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20" name="Plassholder for bilde 3"/>
          <p:cNvSpPr>
            <a:spLocks noGrp="1"/>
          </p:cNvSpPr>
          <p:nvPr>
            <p:ph type="pic" sz="quarter" idx="19"/>
          </p:nvPr>
        </p:nvSpPr>
        <p:spPr>
          <a:xfrm>
            <a:off x="7670249" y="1834333"/>
            <a:ext cx="4175275" cy="4236219"/>
          </a:xfrm>
        </p:spPr>
        <p:txBody>
          <a:bodyPr tIns="1619676"/>
          <a:lstStyle>
            <a:lvl1pPr marL="0" indent="0" algn="ctr">
              <a:buNone/>
              <a:defRPr/>
            </a:lvl1pPr>
          </a:lstStyle>
          <a:p>
            <a:r>
              <a:rPr lang="nb-NO"/>
              <a:t>Klikk ikonet for å legge til et bilde</a:t>
            </a:r>
            <a:endParaRPr lang="en-GB" dirty="0"/>
          </a:p>
        </p:txBody>
      </p:sp>
      <p:sp>
        <p:nvSpPr>
          <p:cNvPr id="10" name="Plassholder for bunntekst 4"/>
          <p:cNvSpPr>
            <a:spLocks noGrp="1"/>
          </p:cNvSpPr>
          <p:nvPr>
            <p:ph type="ftr" sz="quarter" idx="3"/>
          </p:nvPr>
        </p:nvSpPr>
        <p:spPr>
          <a:xfrm>
            <a:off x="2058843" y="6384923"/>
            <a:ext cx="9661440" cy="172125"/>
          </a:xfrm>
          <a:prstGeom prst="rect">
            <a:avLst/>
          </a:prstGeom>
        </p:spPr>
        <p:txBody>
          <a:bodyPr vert="horz" lIns="0" tIns="0" rIns="0" bIns="0" rtlCol="0" anchor="t"/>
          <a:lstStyle>
            <a:lvl1pPr algn="r">
              <a:defRPr sz="1200" b="0">
                <a:solidFill>
                  <a:schemeClr val="tx1"/>
                </a:solidFill>
              </a:defRPr>
            </a:lvl1pPr>
          </a:lstStyle>
          <a:p>
            <a:endParaRPr lang="nb-NO"/>
          </a:p>
        </p:txBody>
      </p:sp>
      <p:sp>
        <p:nvSpPr>
          <p:cNvPr id="11" name="Plassholder for lysbildenummer 5"/>
          <p:cNvSpPr>
            <a:spLocks noGrp="1"/>
          </p:cNvSpPr>
          <p:nvPr>
            <p:ph type="sldNum" sz="quarter" idx="4"/>
          </p:nvPr>
        </p:nvSpPr>
        <p:spPr>
          <a:xfrm>
            <a:off x="11294080" y="6160825"/>
            <a:ext cx="346297" cy="151892"/>
          </a:xfrm>
          <a:prstGeom prst="rect">
            <a:avLst/>
          </a:prstGeom>
        </p:spPr>
        <p:txBody>
          <a:bodyPr vert="horz" lIns="0" tIns="0" rIns="0" bIns="0" rtlCol="0" anchor="t"/>
          <a:lstStyle>
            <a:lvl1pPr algn="r">
              <a:defRPr sz="1200">
                <a:solidFill>
                  <a:schemeClr val="tx1"/>
                </a:solidFill>
              </a:defRPr>
            </a:lvl1pPr>
          </a:lstStyle>
          <a:p>
            <a:fld id="{DDE8D9C2-5F05-44EF-B7C1-1B71CE36FE82}" type="slidenum">
              <a:rPr lang="nb-NO" smtClean="0"/>
              <a:t>‹#›</a:t>
            </a:fld>
            <a:endParaRPr lang="nb-NO"/>
          </a:p>
        </p:txBody>
      </p:sp>
      <p:sp>
        <p:nvSpPr>
          <p:cNvPr id="12" name="Plassholder for dato 3"/>
          <p:cNvSpPr>
            <a:spLocks noGrp="1"/>
          </p:cNvSpPr>
          <p:nvPr>
            <p:ph type="dt" sz="half" idx="2"/>
          </p:nvPr>
        </p:nvSpPr>
        <p:spPr>
          <a:xfrm>
            <a:off x="345268" y="6385408"/>
            <a:ext cx="1367763" cy="172125"/>
          </a:xfrm>
          <a:prstGeom prst="rect">
            <a:avLst/>
          </a:prstGeom>
        </p:spPr>
        <p:txBody>
          <a:bodyPr vert="horz" lIns="0" tIns="0" rIns="0" bIns="0" rtlCol="0" anchor="ctr"/>
          <a:lstStyle>
            <a:lvl1pPr algn="ctr">
              <a:defRPr sz="900" b="0" spc="80" baseline="0">
                <a:solidFill>
                  <a:schemeClr val="bg1"/>
                </a:solidFill>
              </a:defRPr>
            </a:lvl1pPr>
          </a:lstStyle>
          <a:p>
            <a:endParaRPr lang="nb-NO"/>
          </a:p>
        </p:txBody>
      </p:sp>
    </p:spTree>
    <p:extLst>
      <p:ext uri="{BB962C8B-B14F-4D97-AF65-F5344CB8AC3E}">
        <p14:creationId xmlns:p14="http://schemas.microsoft.com/office/powerpoint/2010/main" val="32280666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14" name="Plassholder for lysbildenummer 5"/>
          <p:cNvSpPr txBox="1">
            <a:spLocks/>
          </p:cNvSpPr>
          <p:nvPr userDrawn="1"/>
        </p:nvSpPr>
        <p:spPr>
          <a:xfrm>
            <a:off x="153494" y="6451038"/>
            <a:ext cx="456108" cy="252103"/>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333" b="1" i="0" smtClean="0">
                <a:solidFill>
                  <a:schemeClr val="bg1"/>
                </a:solidFill>
                <a:latin typeface="Arial"/>
                <a:cs typeface="Arial"/>
              </a:rPr>
              <a:pPr algn="ctr"/>
              <a:t>‹#›</a:t>
            </a:fld>
            <a:endParaRPr lang="nb-NO" sz="1333" b="1" i="0" dirty="0">
              <a:solidFill>
                <a:schemeClr val="bg1"/>
              </a:solidFill>
              <a:latin typeface="Arial"/>
              <a:cs typeface="Arial"/>
            </a:endParaRPr>
          </a:p>
        </p:txBody>
      </p:sp>
      <p:sp>
        <p:nvSpPr>
          <p:cNvPr id="5" name="Tittel 1">
            <a:extLst>
              <a:ext uri="{FF2B5EF4-FFF2-40B4-BE49-F238E27FC236}">
                <a16:creationId xmlns:a16="http://schemas.microsoft.com/office/drawing/2014/main" id="{EDDF0375-0873-B843-9EC0-A06479A80FA9}"/>
              </a:ext>
            </a:extLst>
          </p:cNvPr>
          <p:cNvSpPr>
            <a:spLocks noGrp="1"/>
          </p:cNvSpPr>
          <p:nvPr>
            <p:ph type="title"/>
          </p:nvPr>
        </p:nvSpPr>
        <p:spPr>
          <a:xfrm>
            <a:off x="401847" y="397785"/>
            <a:ext cx="11224996" cy="703912"/>
          </a:xfrm>
          <a:prstGeom prst="rect">
            <a:avLst/>
          </a:prstGeom>
        </p:spPr>
        <p:txBody>
          <a:bodyPr wrap="square" lIns="90000" tIns="46800" rIns="90000" bIns="46800" anchor="t" anchorCtr="0">
            <a:spAutoFit/>
          </a:bodyPr>
          <a:lstStyle/>
          <a:p>
            <a:r>
              <a:rPr lang="nb-NO"/>
              <a:t>Klikk for å redigere tittelstil</a:t>
            </a:r>
            <a:endParaRPr lang="nb-NO" dirty="0"/>
          </a:p>
        </p:txBody>
      </p:sp>
      <p:sp>
        <p:nvSpPr>
          <p:cNvPr id="6" name="Plassholder for innhold 2">
            <a:extLst>
              <a:ext uri="{FF2B5EF4-FFF2-40B4-BE49-F238E27FC236}">
                <a16:creationId xmlns:a16="http://schemas.microsoft.com/office/drawing/2014/main" id="{DE8648CE-2671-CD47-B4B1-0ED8BB6803AF}"/>
              </a:ext>
            </a:extLst>
          </p:cNvPr>
          <p:cNvSpPr>
            <a:spLocks noGrp="1"/>
          </p:cNvSpPr>
          <p:nvPr>
            <p:ph idx="1"/>
          </p:nvPr>
        </p:nvSpPr>
        <p:spPr>
          <a:xfrm>
            <a:off x="401847" y="1347021"/>
            <a:ext cx="11224996" cy="4818365"/>
          </a:xfrm>
          <a:prstGeom prst="rect">
            <a:avLst/>
          </a:prstGeom>
        </p:spPr>
        <p:txBody>
          <a:bodyPr lIns="90000" tIns="46800" rIns="90000" bIns="46800">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4124943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o innholdsdeler">
    <p:spTree>
      <p:nvGrpSpPr>
        <p:cNvPr id="1" name=""/>
        <p:cNvGrpSpPr/>
        <p:nvPr/>
      </p:nvGrpSpPr>
      <p:grpSpPr>
        <a:xfrm>
          <a:off x="0" y="0"/>
          <a:ext cx="0" cy="0"/>
          <a:chOff x="0" y="0"/>
          <a:chExt cx="0" cy="0"/>
        </a:xfrm>
      </p:grpSpPr>
      <p:sp>
        <p:nvSpPr>
          <p:cNvPr id="8" name="Tittel 1"/>
          <p:cNvSpPr>
            <a:spLocks noGrp="1"/>
          </p:cNvSpPr>
          <p:nvPr>
            <p:ph type="title"/>
          </p:nvPr>
        </p:nvSpPr>
        <p:spPr>
          <a:xfrm>
            <a:off x="1460735" y="274639"/>
            <a:ext cx="9876539" cy="1143000"/>
          </a:xfrm>
        </p:spPr>
        <p:txBody>
          <a:bodyPr/>
          <a:lstStyle/>
          <a:p>
            <a:r>
              <a:rPr lang="nb-NO" dirty="0"/>
              <a:t>Klikk for å redigere tittelstil</a:t>
            </a:r>
          </a:p>
        </p:txBody>
      </p:sp>
      <p:sp>
        <p:nvSpPr>
          <p:cNvPr id="9" name="Plassholder for innhold 2"/>
          <p:cNvSpPr>
            <a:spLocks noGrp="1"/>
          </p:cNvSpPr>
          <p:nvPr>
            <p:ph sz="half" idx="1"/>
          </p:nvPr>
        </p:nvSpPr>
        <p:spPr>
          <a:xfrm>
            <a:off x="1486283" y="1600201"/>
            <a:ext cx="489046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0" name="Plassholder for innhold 3"/>
          <p:cNvSpPr>
            <a:spLocks noGrp="1"/>
          </p:cNvSpPr>
          <p:nvPr>
            <p:ph sz="half" idx="2"/>
          </p:nvPr>
        </p:nvSpPr>
        <p:spPr>
          <a:xfrm>
            <a:off x="7074283" y="1600201"/>
            <a:ext cx="4898591"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2785669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47B-981A-45D1-BEEE-5174CC6A86FF}"/>
              </a:ext>
            </a:extLst>
          </p:cNvPr>
          <p:cNvSpPr>
            <a:spLocks noGrp="1"/>
          </p:cNvSpPr>
          <p:nvPr>
            <p:ph type="title"/>
          </p:nvPr>
        </p:nvSpPr>
        <p:spPr>
          <a:xfrm>
            <a:off x="838200" y="365125"/>
            <a:ext cx="10253472"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3E83A15-F50B-4E5E-8FF8-C9BF0C137A89}"/>
              </a:ext>
            </a:extLst>
          </p:cNvPr>
          <p:cNvSpPr>
            <a:spLocks noGrp="1"/>
          </p:cNvSpPr>
          <p:nvPr>
            <p:ph sz="half" idx="1"/>
          </p:nvPr>
        </p:nvSpPr>
        <p:spPr>
          <a:xfrm>
            <a:off x="838200" y="1825625"/>
            <a:ext cx="501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B1722A5-7DFA-4B71-89C7-660556CB3CEF}"/>
              </a:ext>
            </a:extLst>
          </p:cNvPr>
          <p:cNvSpPr>
            <a:spLocks noGrp="1"/>
          </p:cNvSpPr>
          <p:nvPr>
            <p:ph sz="half" idx="2"/>
          </p:nvPr>
        </p:nvSpPr>
        <p:spPr>
          <a:xfrm>
            <a:off x="6172200" y="1825625"/>
            <a:ext cx="49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94E1208-883E-48B0-804A-9CD9B9C38AF8}"/>
              </a:ext>
            </a:extLst>
          </p:cNvPr>
          <p:cNvSpPr>
            <a:spLocks noGrp="1"/>
          </p:cNvSpPr>
          <p:nvPr>
            <p:ph type="dt" sz="half" idx="10"/>
          </p:nvPr>
        </p:nvSpPr>
        <p:spPr/>
        <p:txBody>
          <a:bodyPr/>
          <a:lstStyle/>
          <a:p>
            <a:fld id="{45D44696-6081-4F16-9A87-D46D3512FE50}" type="datetime1">
              <a:rPr lang="en-ZA" smtClean="0"/>
              <a:t>2023/12/05</a:t>
            </a:fld>
            <a:endParaRPr lang="en-ZA"/>
          </a:p>
        </p:txBody>
      </p:sp>
      <p:sp>
        <p:nvSpPr>
          <p:cNvPr id="6" name="Footer Placeholder 5">
            <a:extLst>
              <a:ext uri="{FF2B5EF4-FFF2-40B4-BE49-F238E27FC236}">
                <a16:creationId xmlns:a16="http://schemas.microsoft.com/office/drawing/2014/main" id="{B485B022-FDC8-4CCB-B1F5-D2719D3AB6ED}"/>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6C7DDBE3-1C8E-4AF1-83C1-9BE3F583199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412081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0E6-B79A-43B7-B9A0-2AA456BC6411}"/>
              </a:ext>
            </a:extLst>
          </p:cNvPr>
          <p:cNvSpPr>
            <a:spLocks noGrp="1"/>
          </p:cNvSpPr>
          <p:nvPr>
            <p:ph type="title"/>
          </p:nvPr>
        </p:nvSpPr>
        <p:spPr>
          <a:xfrm>
            <a:off x="839788" y="365125"/>
            <a:ext cx="10233596"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31D158B-E41B-4D8C-9FF9-2EAA96F821C9}"/>
              </a:ext>
            </a:extLst>
          </p:cNvPr>
          <p:cNvSpPr>
            <a:spLocks noGrp="1"/>
          </p:cNvSpPr>
          <p:nvPr>
            <p:ph type="body" idx="1"/>
          </p:nvPr>
        </p:nvSpPr>
        <p:spPr>
          <a:xfrm>
            <a:off x="839789" y="1681163"/>
            <a:ext cx="50306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16D28-575A-4ABA-A5A7-B48B2DDF97CC}"/>
              </a:ext>
            </a:extLst>
          </p:cNvPr>
          <p:cNvSpPr>
            <a:spLocks noGrp="1"/>
          </p:cNvSpPr>
          <p:nvPr>
            <p:ph sz="half" idx="2"/>
          </p:nvPr>
        </p:nvSpPr>
        <p:spPr>
          <a:xfrm>
            <a:off x="839789" y="2505075"/>
            <a:ext cx="503066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AC62E8E-8AEB-41AC-97F4-7175F7F8CDDE}"/>
              </a:ext>
            </a:extLst>
          </p:cNvPr>
          <p:cNvSpPr>
            <a:spLocks noGrp="1"/>
          </p:cNvSpPr>
          <p:nvPr>
            <p:ph type="body" sz="quarter" idx="3"/>
          </p:nvPr>
        </p:nvSpPr>
        <p:spPr>
          <a:xfrm>
            <a:off x="6172200" y="1681163"/>
            <a:ext cx="49011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E4094-9AE9-4B1F-982B-CD8A08678B7D}"/>
              </a:ext>
            </a:extLst>
          </p:cNvPr>
          <p:cNvSpPr>
            <a:spLocks noGrp="1"/>
          </p:cNvSpPr>
          <p:nvPr>
            <p:ph sz="quarter" idx="4"/>
          </p:nvPr>
        </p:nvSpPr>
        <p:spPr>
          <a:xfrm>
            <a:off x="6172200" y="2505075"/>
            <a:ext cx="49011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F389838-19E8-40E5-B9C2-2BD0FAD07345}"/>
              </a:ext>
            </a:extLst>
          </p:cNvPr>
          <p:cNvSpPr>
            <a:spLocks noGrp="1"/>
          </p:cNvSpPr>
          <p:nvPr>
            <p:ph type="dt" sz="half" idx="10"/>
          </p:nvPr>
        </p:nvSpPr>
        <p:spPr/>
        <p:txBody>
          <a:bodyPr/>
          <a:lstStyle/>
          <a:p>
            <a:fld id="{D16ED501-B314-4F8F-86B9-DC6237A8A4B3}" type="datetime1">
              <a:rPr lang="en-ZA" smtClean="0"/>
              <a:t>2023/12/05</a:t>
            </a:fld>
            <a:endParaRPr lang="en-ZA"/>
          </a:p>
        </p:txBody>
      </p:sp>
      <p:sp>
        <p:nvSpPr>
          <p:cNvPr id="8" name="Footer Placeholder 7">
            <a:extLst>
              <a:ext uri="{FF2B5EF4-FFF2-40B4-BE49-F238E27FC236}">
                <a16:creationId xmlns:a16="http://schemas.microsoft.com/office/drawing/2014/main" id="{68A29A92-A44B-401A-B948-60CDA4145BA0}"/>
              </a:ext>
            </a:extLst>
          </p:cNvPr>
          <p:cNvSpPr>
            <a:spLocks noGrp="1"/>
          </p:cNvSpPr>
          <p:nvPr>
            <p:ph type="ftr" sz="quarter" idx="11"/>
          </p:nvPr>
        </p:nvSpPr>
        <p:spPr/>
        <p:txBody>
          <a:bodyPr/>
          <a:lstStyle/>
          <a:p>
            <a:r>
              <a:rPr lang="en-US" dirty="0"/>
              <a:t>Standardization in the field of digital geographic information.</a:t>
            </a:r>
          </a:p>
        </p:txBody>
      </p:sp>
      <p:sp>
        <p:nvSpPr>
          <p:cNvPr id="9" name="Slide Number Placeholder 8">
            <a:extLst>
              <a:ext uri="{FF2B5EF4-FFF2-40B4-BE49-F238E27FC236}">
                <a16:creationId xmlns:a16="http://schemas.microsoft.com/office/drawing/2014/main" id="{D93630CF-0EAF-4391-B4EA-DBCF9B7AA50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905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B2FE-C8D9-4863-8749-67372FB6D940}"/>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69438732-2208-42DE-917D-7CBF6EFBCCBD}"/>
              </a:ext>
            </a:extLst>
          </p:cNvPr>
          <p:cNvSpPr>
            <a:spLocks noGrp="1"/>
          </p:cNvSpPr>
          <p:nvPr>
            <p:ph type="dt" sz="half" idx="10"/>
          </p:nvPr>
        </p:nvSpPr>
        <p:spPr/>
        <p:txBody>
          <a:bodyPr/>
          <a:lstStyle/>
          <a:p>
            <a:fld id="{AF896313-A473-48A8-A860-5FDC42C64D12}" type="datetime1">
              <a:rPr lang="en-ZA" smtClean="0"/>
              <a:t>2023/12/05</a:t>
            </a:fld>
            <a:endParaRPr lang="en-ZA"/>
          </a:p>
        </p:txBody>
      </p:sp>
      <p:sp>
        <p:nvSpPr>
          <p:cNvPr id="4" name="Footer Placeholder 3">
            <a:extLst>
              <a:ext uri="{FF2B5EF4-FFF2-40B4-BE49-F238E27FC236}">
                <a16:creationId xmlns:a16="http://schemas.microsoft.com/office/drawing/2014/main" id="{42DB91FE-7FB6-4BCC-8A6A-4D0BC837AD9D}"/>
              </a:ext>
            </a:extLst>
          </p:cNvPr>
          <p:cNvSpPr>
            <a:spLocks noGrp="1"/>
          </p:cNvSpPr>
          <p:nvPr>
            <p:ph type="ftr" sz="quarter" idx="11"/>
          </p:nvPr>
        </p:nvSpPr>
        <p:spPr/>
        <p:txBody>
          <a:bodyPr/>
          <a:lstStyle/>
          <a:p>
            <a:r>
              <a:rPr lang="en-US" dirty="0"/>
              <a:t>Standardization in the field of digital geographic information.</a:t>
            </a:r>
          </a:p>
        </p:txBody>
      </p:sp>
      <p:sp>
        <p:nvSpPr>
          <p:cNvPr id="5" name="Slide Number Placeholder 4">
            <a:extLst>
              <a:ext uri="{FF2B5EF4-FFF2-40B4-BE49-F238E27FC236}">
                <a16:creationId xmlns:a16="http://schemas.microsoft.com/office/drawing/2014/main" id="{0BEC4956-7060-49CE-BEC9-9F5A414A732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06607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picture containing paving&#10;&#10;Description automatically generated">
            <a:extLst>
              <a:ext uri="{FF2B5EF4-FFF2-40B4-BE49-F238E27FC236}">
                <a16:creationId xmlns:a16="http://schemas.microsoft.com/office/drawing/2014/main" id="{891DF7B7-5B46-4F3E-BF1F-5CE86FAC63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descr="Logo&#10;&#10;Description automatically generated">
            <a:extLst>
              <a:ext uri="{FF2B5EF4-FFF2-40B4-BE49-F238E27FC236}">
                <a16:creationId xmlns:a16="http://schemas.microsoft.com/office/drawing/2014/main" id="{F795E369-4F86-4F70-9717-E23ED99D6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7078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471E0-CD9B-43FE-B909-AA4A086CE62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0704CDDF-8506-40E1-9430-9EEFEC9FF5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11219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2023/12/05</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a:extLst>
              <a:ext uri="{FF2B5EF4-FFF2-40B4-BE49-F238E27FC236}">
                <a16:creationId xmlns:a16="http://schemas.microsoft.com/office/drawing/2014/main" id="{830AB9FA-F9D4-4B23-A504-E35891C415B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pic>
        <p:nvPicPr>
          <p:cNvPr id="7" name="Picture 6" descr="Logo&#10;&#10;Description automatically generated">
            <a:extLst>
              <a:ext uri="{FF2B5EF4-FFF2-40B4-BE49-F238E27FC236}">
                <a16:creationId xmlns:a16="http://schemas.microsoft.com/office/drawing/2014/main" id="{D9E36AA3-594F-4B9D-B48B-622AE75C10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2472898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17660E-C223-4E4B-A970-049FF8F971AA}"/>
              </a:ext>
            </a:extLst>
          </p:cNvPr>
          <p:cNvPicPr>
            <a:picLocks noChangeAspect="1"/>
          </p:cNvPicPr>
          <p:nvPr userDrawn="1"/>
        </p:nvPicPr>
        <p:blipFill>
          <a:blip r:embed="rId40" cstate="email">
            <a:alphaModFix amt="50000"/>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08F8F312-7ADB-459B-9B34-36053E7F0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E78F3D37-5ECC-494A-998E-7B287C699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5E091D-007E-4526-A366-5F8422641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2"/>
                </a:solidFill>
                <a:latin typeface="+mj-lt"/>
              </a:defRPr>
            </a:lvl1pPr>
          </a:lstStyle>
          <a:p>
            <a:fld id="{DEAA5D78-554E-4374-8052-C46F18EE213F}" type="datetime1">
              <a:rPr lang="en-ZA" smtClean="0"/>
              <a:pPr/>
              <a:t>2023/12/05</a:t>
            </a:fld>
            <a:endParaRPr lang="en-ZA" dirty="0"/>
          </a:p>
        </p:txBody>
      </p:sp>
      <p:sp>
        <p:nvSpPr>
          <p:cNvPr id="5" name="Footer Placeholder 4">
            <a:extLst>
              <a:ext uri="{FF2B5EF4-FFF2-40B4-BE49-F238E27FC236}">
                <a16:creationId xmlns:a16="http://schemas.microsoft.com/office/drawing/2014/main" id="{3D58ED51-23DD-4417-A431-C53197554C87}"/>
              </a:ext>
            </a:extLst>
          </p:cNvPr>
          <p:cNvSpPr>
            <a:spLocks noGrp="1"/>
          </p:cNvSpPr>
          <p:nvPr>
            <p:ph type="ftr" sz="quarter" idx="3"/>
          </p:nvPr>
        </p:nvSpPr>
        <p:spPr>
          <a:xfrm>
            <a:off x="4038600" y="6356350"/>
            <a:ext cx="4501896" cy="365125"/>
          </a:xfrm>
          <a:prstGeom prst="rect">
            <a:avLst/>
          </a:prstGeom>
        </p:spPr>
        <p:txBody>
          <a:bodyPr vert="horz" lIns="91440" tIns="45720" rIns="91440" bIns="45720" rtlCol="0" anchor="ctr"/>
          <a:lstStyle>
            <a:lvl1pPr algn="ctr">
              <a:defRPr sz="1100" i="1">
                <a:solidFill>
                  <a:schemeClr val="tx2"/>
                </a:solidFill>
              </a:defRPr>
            </a:lvl1p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3368E1AA-D662-4E8C-8EDB-E7CA05C50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j-lt"/>
              </a:defRPr>
            </a:lvl1pPr>
          </a:lstStyle>
          <a:p>
            <a:fld id="{D93C5197-1E51-49E6-82D3-45E83ED58034}" type="slidenum">
              <a:rPr lang="en-ZA" smtClean="0"/>
              <a:pPr/>
              <a:t>‹#›</a:t>
            </a:fld>
            <a:endParaRPr lang="en-ZA" dirty="0"/>
          </a:p>
        </p:txBody>
      </p:sp>
      <p:pic>
        <p:nvPicPr>
          <p:cNvPr id="8" name="Picture 7" descr="Logo&#10;&#10;Description automatically generated with low confidence">
            <a:extLst>
              <a:ext uri="{FF2B5EF4-FFF2-40B4-BE49-F238E27FC236}">
                <a16:creationId xmlns:a16="http://schemas.microsoft.com/office/drawing/2014/main" id="{A4E2FFBA-BE04-4BBE-8310-2D5542BE0554}"/>
              </a:ext>
            </a:extLst>
          </p:cNvPr>
          <p:cNvPicPr>
            <a:picLocks noChangeAspect="1"/>
          </p:cNvPicPr>
          <p:nvPr userDrawn="1"/>
        </p:nvPicPr>
        <p:blipFill>
          <a:blip r:embed="rId41">
            <a:extLst>
              <a:ext uri="{28A0092B-C50C-407E-A947-70E740481C1C}">
                <a14:useLocalDpi xmlns:a14="http://schemas.microsoft.com/office/drawing/2010/main"/>
              </a:ext>
            </a:extLst>
          </a:blip>
          <a:stretch>
            <a:fillRect/>
          </a:stretch>
        </p:blipFill>
        <p:spPr>
          <a:xfrm>
            <a:off x="11106150" y="0"/>
            <a:ext cx="1085850" cy="1000125"/>
          </a:xfrm>
          <a:prstGeom prst="rect">
            <a:avLst/>
          </a:prstGeom>
        </p:spPr>
      </p:pic>
      <p:sp>
        <p:nvSpPr>
          <p:cNvPr id="13" name="Rectangle 12">
            <a:extLst>
              <a:ext uri="{FF2B5EF4-FFF2-40B4-BE49-F238E27FC236}">
                <a16:creationId xmlns:a16="http://schemas.microsoft.com/office/drawing/2014/main" id="{259B18B9-C72F-4F2B-9DFD-87B6BF5C5ED7}"/>
              </a:ext>
            </a:extLst>
          </p:cNvPr>
          <p:cNvSpPr/>
          <p:nvPr userDrawn="1"/>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01064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21" r:id="rId30"/>
    <p:sldLayoutId id="2147483716" r:id="rId31"/>
    <p:sldLayoutId id="2147483717" r:id="rId32"/>
    <p:sldLayoutId id="2147483718" r:id="rId33"/>
    <p:sldLayoutId id="2147483719" r:id="rId34"/>
    <p:sldLayoutId id="2147483720" r:id="rId35"/>
    <p:sldLayoutId id="2147483744" r:id="rId36"/>
    <p:sldLayoutId id="2147483746" r:id="rId37"/>
    <p:sldLayoutId id="2147483747" r:id="rId3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0.png"/><Relationship Id="rId7" Type="http://schemas.openxmlformats.org/officeDocument/2006/relationships/hyperlink" Target="https://www.linkedin.com/in/knut-jetlun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knut.jetlund@kartverket.no" TargetMode="External"/><Relationship Id="rId5" Type="http://schemas.openxmlformats.org/officeDocument/2006/relationships/image" Target="../media/image31.jpg"/><Relationship Id="rId4" Type="http://schemas.microsoft.com/office/2007/relationships/hdphoto" Target="../media/hdphoto1.wdp"/><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50.emf"/></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51.emf"/></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1.jp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50.emf"/><Relationship Id="rId5" Type="http://schemas.openxmlformats.org/officeDocument/2006/relationships/image" Target="../media/image40.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36.xml"/><Relationship Id="rId5" Type="http://schemas.openxmlformats.org/officeDocument/2006/relationships/image" Target="../media/image58.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7.xml"/><Relationship Id="rId5" Type="http://schemas.openxmlformats.org/officeDocument/2006/relationships/image" Target="../media/image31.jp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38.xml"/><Relationship Id="rId5" Type="http://schemas.openxmlformats.org/officeDocument/2006/relationships/image" Target="../media/image50.emf"/><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34.emf"/><Relationship Id="rId5" Type="http://schemas.openxmlformats.org/officeDocument/2006/relationships/image" Target="../media/image31.jp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4.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linkedin.com/in/knut-jetlund/" TargetMode="External"/><Relationship Id="rId5" Type="http://schemas.openxmlformats.org/officeDocument/2006/relationships/hyperlink" Target="mailto:knut.jetlund@kartverket.no" TargetMode="Externa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34.emf"/><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37.emf"/><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1.jpg"/></Relationships>
</file>

<file path=ppt/slides/_rels/slide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40.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6.xml"/><Relationship Id="rId5" Type="http://schemas.openxmlformats.org/officeDocument/2006/relationships/image" Target="../media/image31.jp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1.jpg"/><Relationship Id="rId2" Type="http://schemas.openxmlformats.org/officeDocument/2006/relationships/image" Target="../media/image45.JP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4FD3FB18-CF6C-4627-BDFD-0F3EB17CB81F}"/>
              </a:ext>
            </a:extLst>
          </p:cNvPr>
          <p:cNvPicPr>
            <a:picLocks noChangeAspect="1" noChangeArrowheads="1"/>
          </p:cNvPicPr>
          <p:nvPr/>
        </p:nvPicPr>
        <p:blipFill rotWithShape="1">
          <a:blip r:embed="rId3" cstate="hq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bwMode="auto">
          <a:xfrm>
            <a:off x="860802" y="-1"/>
            <a:ext cx="11331199"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975968" y="559293"/>
            <a:ext cx="8655301" cy="2157274"/>
          </a:xfrm>
          <a:solidFill>
            <a:schemeClr val="bg1">
              <a:alpha val="90000"/>
            </a:schemeClr>
          </a:solidFill>
        </p:spPr>
        <p:txBody>
          <a:bodyPr>
            <a:noAutofit/>
          </a:bodyPr>
          <a:lstStyle/>
          <a:p>
            <a:pPr algn="ctr">
              <a:lnSpc>
                <a:spcPct val="100000"/>
              </a:lnSpc>
            </a:pPr>
            <a:r>
              <a:rPr lang="en-US" sz="4000" dirty="0" err="1">
                <a:effectLst/>
                <a:latin typeface="Calibri" panose="020F0502020204030204" pitchFamily="34" charset="0"/>
              </a:rPr>
              <a:t>Ontologier</a:t>
            </a:r>
            <a:r>
              <a:rPr lang="en-US" sz="4000" dirty="0">
                <a:effectLst/>
                <a:latin typeface="Calibri" panose="020F0502020204030204" pitchFamily="34" charset="0"/>
              </a:rPr>
              <a:t> – </a:t>
            </a:r>
            <a:r>
              <a:rPr lang="en-US" sz="4000" dirty="0" err="1">
                <a:effectLst/>
                <a:latin typeface="Calibri" panose="020F0502020204030204" pitchFamily="34" charset="0"/>
              </a:rPr>
              <a:t>kobling</a:t>
            </a:r>
            <a:r>
              <a:rPr lang="en-US" sz="4000" dirty="0">
                <a:effectLst/>
                <a:latin typeface="Calibri" panose="020F0502020204030204" pitchFamily="34" charset="0"/>
              </a:rPr>
              <a:t> GIS-BIM-ITS</a:t>
            </a:r>
            <a:br>
              <a:rPr lang="en-US" sz="4000" dirty="0">
                <a:effectLst/>
                <a:latin typeface="Calibri" panose="020F0502020204030204" pitchFamily="34" charset="0"/>
              </a:rPr>
            </a:br>
            <a:r>
              <a:rPr lang="en-US" sz="1000" dirty="0">
                <a:latin typeface="Univers" panose="020B0604020202020204" pitchFamily="34" charset="0"/>
                <a:cs typeface="Aldhabi" panose="020B0604020202020204" pitchFamily="2" charset="-78"/>
              </a:rPr>
              <a:t> </a:t>
            </a:r>
            <a:br>
              <a:rPr lang="en-US" sz="1867" dirty="0">
                <a:latin typeface="Univers" panose="020B0604020202020204" pitchFamily="34" charset="0"/>
                <a:cs typeface="Aldhabi" panose="020B0604020202020204" pitchFamily="2" charset="-78"/>
              </a:rPr>
            </a:br>
            <a:r>
              <a:rPr lang="en-US" sz="1867" dirty="0">
                <a:latin typeface="Univers" panose="020B0604020202020204" pitchFamily="34" charset="0"/>
                <a:cs typeface="Aldhabi" panose="020B0604020202020204" pitchFamily="2" charset="-78"/>
              </a:rPr>
              <a:t>Technologies for information modelling in</a:t>
            </a:r>
            <a:br>
              <a:rPr lang="en-US" sz="1867" dirty="0">
                <a:latin typeface="Univers" panose="020B0604020202020204" pitchFamily="34" charset="0"/>
                <a:cs typeface="Aldhabi" panose="020B0604020202020204" pitchFamily="2" charset="-78"/>
              </a:rPr>
            </a:br>
            <a:r>
              <a:rPr lang="en-US" sz="1867" dirty="0">
                <a:latin typeface="Univers" panose="020B0604020202020204" pitchFamily="34" charset="0"/>
                <a:cs typeface="Aldhabi" panose="020B0604020202020204" pitchFamily="2" charset="-78"/>
              </a:rPr>
              <a:t>Geographic Information Systems (GIS), Intelligent Transport Systems (ITS) and Building Information Modelling (BIM)</a:t>
            </a:r>
            <a:br>
              <a:rPr lang="en-US" sz="1867" dirty="0">
                <a:latin typeface="Univers" panose="020B0604020202020204" pitchFamily="34" charset="0"/>
                <a:cs typeface="Aldhabi" panose="020B0604020202020204" pitchFamily="2" charset="-78"/>
              </a:rPr>
            </a:br>
            <a:r>
              <a:rPr lang="en-US" sz="1867" dirty="0">
                <a:latin typeface="Univers" panose="020B0604020202020204" pitchFamily="34" charset="0"/>
                <a:cs typeface="Aldhabi" panose="020B0604020202020204" pitchFamily="2" charset="-78"/>
              </a:rPr>
              <a:t>  </a:t>
            </a:r>
            <a:endParaRPr lang="en-GB" sz="5333" dirty="0">
              <a:latin typeface="Univers" panose="020B0604020202020204" pitchFamily="34" charset="0"/>
              <a:cs typeface="Aldhabi" panose="020B0604020202020204" pitchFamily="2" charset="-78"/>
            </a:endParaRPr>
          </a:p>
        </p:txBody>
      </p:sp>
      <p:pic>
        <p:nvPicPr>
          <p:cNvPr id="9" name="Bilde 8" descr="stripe_tekst_eng_16_9.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860803" cy="6858000"/>
          </a:xfrm>
          <a:prstGeom prst="rect">
            <a:avLst/>
          </a:prstGeom>
        </p:spPr>
      </p:pic>
      <p:grpSp>
        <p:nvGrpSpPr>
          <p:cNvPr id="13" name="Gruppe 12">
            <a:extLst>
              <a:ext uri="{FF2B5EF4-FFF2-40B4-BE49-F238E27FC236}">
                <a16:creationId xmlns:a16="http://schemas.microsoft.com/office/drawing/2014/main" id="{63DA79BE-D061-4CC3-9427-ED40CB5E7DAB}"/>
              </a:ext>
            </a:extLst>
          </p:cNvPr>
          <p:cNvGrpSpPr/>
          <p:nvPr/>
        </p:nvGrpSpPr>
        <p:grpSpPr>
          <a:xfrm>
            <a:off x="6580297" y="4653778"/>
            <a:ext cx="5432631" cy="1788530"/>
            <a:chOff x="4186845" y="2939368"/>
            <a:chExt cx="4074473" cy="1341397"/>
          </a:xfrm>
        </p:grpSpPr>
        <p:sp>
          <p:nvSpPr>
            <p:cNvPr id="7" name="TekstSylinder 6"/>
            <p:cNvSpPr txBox="1"/>
            <p:nvPr/>
          </p:nvSpPr>
          <p:spPr>
            <a:xfrm>
              <a:off x="4186845" y="2939368"/>
              <a:ext cx="4074473" cy="1341397"/>
            </a:xfrm>
            <a:prstGeom prst="rect">
              <a:avLst/>
            </a:prstGeom>
            <a:solidFill>
              <a:sysClr val="window" lastClr="FFFFFF"/>
            </a:solidFill>
            <a:ln>
              <a:solidFill>
                <a:sysClr val="windowText" lastClr="000000"/>
              </a:solidFill>
            </a:ln>
          </p:spPr>
          <p:txBody>
            <a:bodyPr wrap="square" lIns="144000" tIns="144000" rIns="144000" bIns="144000" rtlCol="0">
              <a:spAutoFit/>
            </a:bodyPr>
            <a:lstStyle/>
            <a:p>
              <a:pPr marL="1439676" defTabSz="457189">
                <a:spcAft>
                  <a:spcPts val="400"/>
                </a:spcAft>
                <a:defRPr/>
              </a:pPr>
              <a:r>
                <a:rPr lang="nb-NO" sz="1867" kern="0" dirty="0">
                  <a:solidFill>
                    <a:prstClr val="black"/>
                  </a:solidFill>
                  <a:latin typeface="Arial Nova" panose="020B0504020202020204" pitchFamily="34" charset="0"/>
                  <a:cs typeface="Calibri" panose="020F0502020204030204" pitchFamily="34" charset="0"/>
                </a:rPr>
                <a:t>Knut Jetlund</a:t>
              </a:r>
            </a:p>
            <a:p>
              <a:pPr marL="1439676" defTabSz="457189">
                <a:spcAft>
                  <a:spcPts val="400"/>
                </a:spcAft>
                <a:defRPr/>
              </a:pPr>
              <a:r>
                <a:rPr lang="nb-NO" sz="1333" dirty="0">
                  <a:latin typeface="Arial Nova" panose="020B0504020202020204" pitchFamily="34" charset="0"/>
                  <a:cs typeface="Calibri" panose="020F0502020204030204" pitchFamily="34" charset="0"/>
                </a:rPr>
                <a:t>Kartverket</a:t>
              </a:r>
            </a:p>
            <a:p>
              <a:pPr marL="1439676" defTabSz="457189">
                <a:spcAft>
                  <a:spcPts val="400"/>
                </a:spcAft>
                <a:defRPr/>
              </a:pPr>
              <a:r>
                <a:rPr lang="nb-NO" sz="1333" dirty="0">
                  <a:latin typeface="Arial Nova" panose="020B0504020202020204" pitchFamily="34" charset="0"/>
                  <a:cs typeface="Calibri" panose="020F0502020204030204" pitchFamily="34" charset="0"/>
                </a:rPr>
                <a:t>Norges teknisk-</a:t>
              </a:r>
              <a:r>
                <a:rPr lang="nb-NO" sz="1333" dirty="0" err="1">
                  <a:latin typeface="Arial Nova" panose="020B0504020202020204" pitchFamily="34" charset="0"/>
                  <a:cs typeface="Calibri" panose="020F0502020204030204" pitchFamily="34" charset="0"/>
                </a:rPr>
                <a:t>vitenskaplige</a:t>
              </a:r>
              <a:r>
                <a:rPr lang="nb-NO" sz="1333" dirty="0">
                  <a:latin typeface="Arial Nova" panose="020B0504020202020204" pitchFamily="34" charset="0"/>
                  <a:cs typeface="Calibri" panose="020F0502020204030204" pitchFamily="34" charset="0"/>
                </a:rPr>
                <a:t> universitet</a:t>
              </a:r>
              <a:endParaRPr lang="nb-NO" sz="1333" kern="0" dirty="0">
                <a:solidFill>
                  <a:prstClr val="black"/>
                </a:solidFill>
                <a:latin typeface="Arial Nova" panose="020B0504020202020204" pitchFamily="34" charset="0"/>
                <a:cs typeface="Calibri" panose="020F0502020204030204" pitchFamily="34" charset="0"/>
              </a:endParaRPr>
            </a:p>
            <a:p>
              <a:pPr marL="1439676" defTabSz="457189">
                <a:spcAft>
                  <a:spcPts val="400"/>
                </a:spcAft>
                <a:defRPr/>
              </a:pPr>
              <a:r>
                <a:rPr lang="nb-NO" sz="1333" kern="0" dirty="0">
                  <a:solidFill>
                    <a:prstClr val="black"/>
                  </a:solidFill>
                  <a:latin typeface="Arial Nova" panose="020B0504020202020204" pitchFamily="34" charset="0"/>
                  <a:cs typeface="Calibri" panose="020F0502020204030204" pitchFamily="34" charset="0"/>
                </a:rPr>
                <a:t>ISO/TC 211 AG5 - HMMG </a:t>
              </a:r>
            </a:p>
            <a:p>
              <a:pPr marL="1439676" defTabSz="457189">
                <a:spcAft>
                  <a:spcPts val="400"/>
                </a:spcAft>
                <a:defRPr/>
              </a:pPr>
              <a:r>
                <a:rPr lang="nb-NO" sz="1100" kern="0" dirty="0">
                  <a:solidFill>
                    <a:prstClr val="black"/>
                  </a:solidFill>
                  <a:latin typeface="Arial Nova" panose="020B0504020202020204" pitchFamily="34" charset="0"/>
                  <a:cs typeface="Calibri" panose="020F0502020204030204" pitchFamily="34" charset="0"/>
                  <a:hlinkClick r:id="rId6"/>
                </a:rPr>
                <a:t>knut.jetlund@kartverket.no</a:t>
              </a:r>
              <a:r>
                <a:rPr lang="nb-NO" sz="1100" kern="0" dirty="0">
                  <a:solidFill>
                    <a:prstClr val="black"/>
                  </a:solidFill>
                  <a:latin typeface="Arial Nova" panose="020B0504020202020204" pitchFamily="34" charset="0"/>
                  <a:cs typeface="Calibri" panose="020F0502020204030204" pitchFamily="34" charset="0"/>
                </a:rPr>
                <a:t> </a:t>
              </a:r>
            </a:p>
            <a:p>
              <a:pPr marL="1439676" defTabSz="457189">
                <a:spcAft>
                  <a:spcPts val="400"/>
                </a:spcAft>
                <a:defRPr/>
              </a:pPr>
              <a:r>
                <a:rPr lang="nb-NO" sz="1100" kern="0" dirty="0">
                  <a:solidFill>
                    <a:prstClr val="black"/>
                  </a:solidFill>
                  <a:latin typeface="Arial Nova" panose="020B0504020202020204" pitchFamily="34" charset="0"/>
                  <a:cs typeface="Calibri" panose="020F0502020204030204" pitchFamily="34" charset="0"/>
                </a:rPr>
                <a:t>LinkedIn: </a:t>
              </a:r>
              <a:r>
                <a:rPr lang="nb-NO" sz="1100" kern="0" dirty="0">
                  <a:solidFill>
                    <a:prstClr val="black"/>
                  </a:solidFill>
                  <a:latin typeface="Arial Nova" panose="020B0504020202020204" pitchFamily="34" charset="0"/>
                  <a:cs typeface="Calibri" panose="020F0502020204030204" pitchFamily="34" charset="0"/>
                  <a:hlinkClick r:id="rId7"/>
                </a:rPr>
                <a:t>https://www.linkedin.com/in/knut-jetlund/</a:t>
              </a:r>
              <a:r>
                <a:rPr lang="nb-NO" sz="1100" kern="0" dirty="0">
                  <a:solidFill>
                    <a:prstClr val="black"/>
                  </a:solidFill>
                  <a:latin typeface="Arial Nova" panose="020B0504020202020204" pitchFamily="34" charset="0"/>
                  <a:cs typeface="Calibri" panose="020F0502020204030204" pitchFamily="34" charset="0"/>
                </a:rPr>
                <a:t>  </a:t>
              </a:r>
            </a:p>
          </p:txBody>
        </p:sp>
        <p:pic>
          <p:nvPicPr>
            <p:cNvPr id="12" name="Bilde 11">
              <a:extLst>
                <a:ext uri="{FF2B5EF4-FFF2-40B4-BE49-F238E27FC236}">
                  <a16:creationId xmlns:a16="http://schemas.microsoft.com/office/drawing/2014/main" id="{8B3D6E83-E0F6-45D8-9B38-C8D524F9A83D}"/>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rot="5400000">
              <a:off x="4169647" y="3198005"/>
              <a:ext cx="1145059" cy="858794"/>
            </a:xfrm>
            <a:prstGeom prst="rect">
              <a:avLst/>
            </a:prstGeom>
          </p:spPr>
        </p:pic>
      </p:grpSp>
      <p:sp>
        <p:nvSpPr>
          <p:cNvPr id="14" name="TekstSylinder 13">
            <a:extLst>
              <a:ext uri="{FF2B5EF4-FFF2-40B4-BE49-F238E27FC236}">
                <a16:creationId xmlns:a16="http://schemas.microsoft.com/office/drawing/2014/main" id="{F471584F-1758-4AFA-82C0-1D3F7B049B3F}"/>
              </a:ext>
            </a:extLst>
          </p:cNvPr>
          <p:cNvSpPr txBox="1"/>
          <p:nvPr/>
        </p:nvSpPr>
        <p:spPr>
          <a:xfrm>
            <a:off x="881420" y="6475443"/>
            <a:ext cx="2509020" cy="256545"/>
          </a:xfrm>
          <a:prstGeom prst="rect">
            <a:avLst/>
          </a:prstGeom>
          <a:noFill/>
        </p:spPr>
        <p:txBody>
          <a:bodyPr wrap="none" rtlCol="0">
            <a:spAutoFit/>
          </a:bodyPr>
          <a:lstStyle>
            <a:defPPr>
              <a:defRPr lang="nb-NO"/>
            </a:defPPr>
            <a:lvl1pPr>
              <a:defRPr sz="800">
                <a:solidFill>
                  <a:schemeClr val="bg1"/>
                </a:solidFill>
                <a:latin typeface="Arial Nova" panose="020B0504020202020204" pitchFamily="34" charset="0"/>
              </a:defRPr>
            </a:lvl1pPr>
          </a:lstStyle>
          <a:p>
            <a:r>
              <a:rPr lang="nb-NO" sz="1067" dirty="0"/>
              <a:t>Photo: Knut </a:t>
            </a:r>
            <a:r>
              <a:rPr lang="nb-NO" sz="1067" dirty="0" err="1"/>
              <a:t>Opeide</a:t>
            </a:r>
            <a:r>
              <a:rPr lang="nb-NO" sz="1067" dirty="0"/>
              <a:t>, Statens vegvesen</a:t>
            </a:r>
            <a:endParaRPr lang="en-US" sz="1067" dirty="0"/>
          </a:p>
        </p:txBody>
      </p:sp>
      <p:pic>
        <p:nvPicPr>
          <p:cNvPr id="10" name="Picture 6" descr="Logo&#10;&#10;Description automatically generated">
            <a:extLst>
              <a:ext uri="{FF2B5EF4-FFF2-40B4-BE49-F238E27FC236}">
                <a16:creationId xmlns:a16="http://schemas.microsoft.com/office/drawing/2014/main" id="{53629055-1DB3-4910-A5EE-7F80CDF4F37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9956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8" name="TekstSylinder 7">
            <a:extLst>
              <a:ext uri="{FF2B5EF4-FFF2-40B4-BE49-F238E27FC236}">
                <a16:creationId xmlns:a16="http://schemas.microsoft.com/office/drawing/2014/main" id="{A82E7A7B-1A30-447A-82DA-22A1A9A596F9}"/>
              </a:ext>
            </a:extLst>
          </p:cNvPr>
          <p:cNvSpPr txBox="1"/>
          <p:nvPr/>
        </p:nvSpPr>
        <p:spPr>
          <a:xfrm>
            <a:off x="7182401" y="1803009"/>
            <a:ext cx="4657449" cy="3745128"/>
          </a:xfrm>
          <a:prstGeom prst="rect">
            <a:avLst/>
          </a:prstGeom>
          <a:noFill/>
        </p:spPr>
        <p:txBody>
          <a:bodyPr wrap="square" rtlCol="0">
            <a:spAutoFit/>
          </a:bodyPr>
          <a:lstStyle/>
          <a:p>
            <a:pPr algn="ctr"/>
            <a:r>
              <a:rPr lang="nb-NO" sz="2400" u="sng" dirty="0">
                <a:latin typeface="Arial Nova" panose="020B0504020202020204" pitchFamily="34" charset="0"/>
              </a:rPr>
              <a:t>Research </a:t>
            </a:r>
            <a:r>
              <a:rPr lang="nb-NO" sz="2400" u="sng" dirty="0" err="1">
                <a:latin typeface="Arial Nova" panose="020B0504020202020204" pitchFamily="34" charset="0"/>
              </a:rPr>
              <a:t>question</a:t>
            </a:r>
            <a:r>
              <a:rPr lang="nb-NO" sz="2400" u="sng" dirty="0">
                <a:latin typeface="Arial Nova" panose="020B0504020202020204" pitchFamily="34" charset="0"/>
              </a:rPr>
              <a:t>:</a:t>
            </a:r>
          </a:p>
          <a:p>
            <a:pPr algn="ctr"/>
            <a:r>
              <a:rPr lang="en-GB" sz="2667" dirty="0">
                <a:latin typeface="Arial Nova" panose="020B0504020202020204" pitchFamily="34" charset="0"/>
              </a:rPr>
              <a:t>“How can approaches and technologies for information modelling be applied for harmonization and linking of conceptual models of geospatial information from the three application domains of GIS, ITS and BIM?”</a:t>
            </a:r>
            <a:endParaRPr lang="en-US" sz="2667" dirty="0">
              <a:latin typeface="Arial Nova" panose="020B0504020202020204" pitchFamily="34" charset="0"/>
            </a:endParaRPr>
          </a:p>
        </p:txBody>
      </p:sp>
      <p:pic>
        <p:nvPicPr>
          <p:cNvPr id="13" name="Plassholder for innhold 12">
            <a:extLst>
              <a:ext uri="{FF2B5EF4-FFF2-40B4-BE49-F238E27FC236}">
                <a16:creationId xmlns:a16="http://schemas.microsoft.com/office/drawing/2014/main" id="{5A0FA7A2-76FC-4D69-891F-9A623C04C8F5}"/>
              </a:ext>
            </a:extLst>
          </p:cNvPr>
          <p:cNvPicPr>
            <a:picLocks noGrp="1" noChangeAspect="1"/>
          </p:cNvPicPr>
          <p:nvPr>
            <p:ph idx="1"/>
          </p:nvPr>
        </p:nvPicPr>
        <p:blipFill>
          <a:blip r:embed="rId4"/>
          <a:stretch>
            <a:fillRect/>
          </a:stretch>
        </p:blipFill>
        <p:spPr>
          <a:xfrm>
            <a:off x="993428" y="1921304"/>
            <a:ext cx="6056348" cy="3626833"/>
          </a:xfrm>
          <a:prstGeom prst="rect">
            <a:avLst/>
          </a:prstGeom>
        </p:spPr>
      </p:pic>
      <p:sp>
        <p:nvSpPr>
          <p:cNvPr id="2" name="Rektangel 1">
            <a:extLst>
              <a:ext uri="{FF2B5EF4-FFF2-40B4-BE49-F238E27FC236}">
                <a16:creationId xmlns:a16="http://schemas.microsoft.com/office/drawing/2014/main" id="{9BB47CD0-0CC0-412B-AA72-9CEA30FA2172}"/>
              </a:ext>
            </a:extLst>
          </p:cNvPr>
          <p:cNvSpPr/>
          <p:nvPr/>
        </p:nvSpPr>
        <p:spPr>
          <a:xfrm>
            <a:off x="1169773" y="400835"/>
            <a:ext cx="9202732" cy="1065947"/>
          </a:xfrm>
          <a:prstGeom prst="rect">
            <a:avLst/>
          </a:prstGeom>
        </p:spPr>
        <p:txBody>
          <a:bodyPr vert="horz" lIns="121920" tIns="60960" rIns="121920" bIns="60960" rtlCol="0" anchor="ctr">
            <a:noAutofit/>
          </a:bodyPr>
          <a:lstStyle/>
          <a:p>
            <a:pPr>
              <a:spcBef>
                <a:spcPct val="0"/>
              </a:spcBef>
            </a:pPr>
            <a:r>
              <a:rPr lang="en-US" sz="3200" dirty="0">
                <a:latin typeface="Arial Nova" panose="020B0504020202020204" pitchFamily="34" charset="0"/>
                <a:ea typeface="+mj-ea"/>
                <a:cs typeface="Arial"/>
              </a:rPr>
              <a:t>How can we achieve a common understanding? </a:t>
            </a:r>
          </a:p>
        </p:txBody>
      </p:sp>
      <p:sp>
        <p:nvSpPr>
          <p:cNvPr id="9" name="TekstSylinder 8">
            <a:extLst>
              <a:ext uri="{FF2B5EF4-FFF2-40B4-BE49-F238E27FC236}">
                <a16:creationId xmlns:a16="http://schemas.microsoft.com/office/drawing/2014/main" id="{80F557A5-60D7-4E3C-910E-5ED9808AE319}"/>
              </a:ext>
            </a:extLst>
          </p:cNvPr>
          <p:cNvSpPr txBox="1"/>
          <p:nvPr/>
        </p:nvSpPr>
        <p:spPr>
          <a:xfrm>
            <a:off x="1086401" y="5862878"/>
            <a:ext cx="6096000" cy="830997"/>
          </a:xfrm>
          <a:prstGeom prst="rect">
            <a:avLst/>
          </a:prstGeom>
          <a:noFill/>
        </p:spPr>
        <p:txBody>
          <a:bodyPr wrap="square">
            <a:spAutoFit/>
          </a:bodyPr>
          <a:lstStyle/>
          <a:p>
            <a:pPr marR="0"/>
            <a:r>
              <a:rPr lang="en-US" sz="1200" dirty="0">
                <a:latin typeface="Calibri" panose="020F0502020204030204" pitchFamily="34" charset="0"/>
              </a:rPr>
              <a:t>Jetlund, K. (2021). Harmonizing and linking conceptual models of geospatial information. </a:t>
            </a:r>
            <a:r>
              <a:rPr lang="en-US" sz="1200" u="sng" dirty="0">
                <a:latin typeface="Calibri" panose="020F0502020204030204" pitchFamily="34" charset="0"/>
              </a:rPr>
              <a:t>Faculty of Engineering, Department of Manufacturing and Civil Engineering, Norwegian University of Science and Technology. </a:t>
            </a:r>
            <a:r>
              <a:rPr lang="en-US" sz="1200" b="1" u="sng" dirty="0">
                <a:latin typeface="Calibri" panose="020F0502020204030204" pitchFamily="34" charset="0"/>
              </a:rPr>
              <a:t>PhD: 207.</a:t>
            </a:r>
          </a:p>
          <a:p>
            <a:pPr marR="0"/>
            <a:r>
              <a:rPr lang="nb-NO" sz="1200" dirty="0">
                <a:latin typeface="Calibri" panose="020F0502020204030204" pitchFamily="34" charset="0"/>
              </a:rPr>
              <a:t>	</a:t>
            </a:r>
          </a:p>
        </p:txBody>
      </p:sp>
    </p:spTree>
    <p:extLst>
      <p:ext uri="{BB962C8B-B14F-4D97-AF65-F5344CB8AC3E}">
        <p14:creationId xmlns:p14="http://schemas.microsoft.com/office/powerpoint/2010/main" val="1024288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3" name="Plassholder for innhold 12">
            <a:extLst>
              <a:ext uri="{FF2B5EF4-FFF2-40B4-BE49-F238E27FC236}">
                <a16:creationId xmlns:a16="http://schemas.microsoft.com/office/drawing/2014/main" id="{9F474D00-CD73-41A2-BE2C-469D593FC3F0}"/>
              </a:ext>
            </a:extLst>
          </p:cNvPr>
          <p:cNvPicPr>
            <a:picLocks noGrp="1" noChangeAspect="1"/>
          </p:cNvPicPr>
          <p:nvPr>
            <p:ph idx="1"/>
          </p:nvPr>
        </p:nvPicPr>
        <p:blipFill>
          <a:blip r:embed="rId4"/>
          <a:srcRect/>
          <a:stretch/>
        </p:blipFill>
        <p:spPr>
          <a:xfrm>
            <a:off x="1867517" y="304221"/>
            <a:ext cx="7524908" cy="5767444"/>
          </a:xfrm>
          <a:prstGeom prst="rect">
            <a:avLst/>
          </a:prstGeom>
        </p:spPr>
      </p:pic>
      <p:sp>
        <p:nvSpPr>
          <p:cNvPr id="6" name="TekstSylinder 5">
            <a:extLst>
              <a:ext uri="{FF2B5EF4-FFF2-40B4-BE49-F238E27FC236}">
                <a16:creationId xmlns:a16="http://schemas.microsoft.com/office/drawing/2014/main" id="{0F2B5042-673E-4A4F-AAFA-3F3BCC386878}"/>
              </a:ext>
            </a:extLst>
          </p:cNvPr>
          <p:cNvSpPr txBox="1"/>
          <p:nvPr/>
        </p:nvSpPr>
        <p:spPr>
          <a:xfrm>
            <a:off x="1867517" y="6080901"/>
            <a:ext cx="7813963" cy="954107"/>
          </a:xfrm>
          <a:prstGeom prst="rect">
            <a:avLst/>
          </a:prstGeom>
          <a:noFill/>
        </p:spPr>
        <p:txBody>
          <a:bodyPr wrap="square">
            <a:spAutoFit/>
          </a:bodyPr>
          <a:lstStyle/>
          <a:p>
            <a:pPr marR="0"/>
            <a:r>
              <a:rPr lang="en-US" sz="1400" dirty="0">
                <a:latin typeface="Calibri" panose="020F0502020204030204" pitchFamily="34" charset="0"/>
              </a:rPr>
              <a:t>Jetlund, K. (2021). Harmonizing and linking conceptual models of geospatial information. </a:t>
            </a:r>
            <a:r>
              <a:rPr lang="en-US" sz="1400" u="sng" dirty="0">
                <a:latin typeface="Calibri" panose="020F0502020204030204" pitchFamily="34" charset="0"/>
              </a:rPr>
              <a:t>Faculty of Engineering, Department of Manufacturing and Civil Engineering, Norwegian University of Science and Technology. </a:t>
            </a:r>
            <a:r>
              <a:rPr lang="en-US" sz="1400" b="1" u="sng" dirty="0">
                <a:latin typeface="Calibri" panose="020F0502020204030204" pitchFamily="34" charset="0"/>
              </a:rPr>
              <a:t>PhD: 207.</a:t>
            </a:r>
          </a:p>
          <a:p>
            <a:pPr marR="0"/>
            <a:r>
              <a:rPr lang="nb-NO" sz="1400" dirty="0">
                <a:latin typeface="Calibri" panose="020F0502020204030204" pitchFamily="34" charset="0"/>
              </a:rPr>
              <a:t>	</a:t>
            </a:r>
          </a:p>
        </p:txBody>
      </p:sp>
    </p:spTree>
    <p:extLst>
      <p:ext uri="{BB962C8B-B14F-4D97-AF65-F5344CB8AC3E}">
        <p14:creationId xmlns:p14="http://schemas.microsoft.com/office/powerpoint/2010/main" val="414318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58812" y="323781"/>
            <a:ext cx="8387113" cy="1143000"/>
          </a:xfrm>
        </p:spPr>
        <p:txBody>
          <a:bodyPr>
            <a:normAutofit/>
          </a:bodyPr>
          <a:lstStyle/>
          <a:p>
            <a:r>
              <a:rPr lang="nb-NO" sz="3733" dirty="0">
                <a:latin typeface="Arial Nova" panose="020B0504020202020204" pitchFamily="34" charset="0"/>
              </a:rPr>
              <a:t>SRQ1: State of </a:t>
            </a:r>
            <a:r>
              <a:rPr lang="nb-NO" sz="3733" dirty="0" err="1">
                <a:latin typeface="Arial Nova" panose="020B0504020202020204" pitchFamily="34" charset="0"/>
              </a:rPr>
              <a:t>the</a:t>
            </a:r>
            <a:r>
              <a:rPr lang="nb-NO" sz="3733" dirty="0">
                <a:latin typeface="Arial Nova" panose="020B0504020202020204" pitchFamily="34" charset="0"/>
              </a:rPr>
              <a:t> art</a:t>
            </a:r>
            <a:endParaRPr lang="en-US" sz="3200" dirty="0">
              <a:latin typeface="Arial Nova" panose="020B0504020202020204" pitchFamily="34" charset="0"/>
            </a:endParaRPr>
          </a:p>
        </p:txBody>
      </p:sp>
      <p:sp>
        <p:nvSpPr>
          <p:cNvPr id="9" name="Rektangel 8">
            <a:extLst>
              <a:ext uri="{FF2B5EF4-FFF2-40B4-BE49-F238E27FC236}">
                <a16:creationId xmlns:a16="http://schemas.microsoft.com/office/drawing/2014/main" id="{D08F8209-84CB-4674-9A01-C52CD9536A8F}"/>
              </a:ext>
            </a:extLst>
          </p:cNvPr>
          <p:cNvSpPr/>
          <p:nvPr/>
        </p:nvSpPr>
        <p:spPr>
          <a:xfrm>
            <a:off x="6256774" y="404926"/>
            <a:ext cx="4115733" cy="1323439"/>
          </a:xfrm>
          <a:prstGeom prst="rect">
            <a:avLst/>
          </a:prstGeom>
        </p:spPr>
        <p:txBody>
          <a:bodyPr wrap="square">
            <a:spAutoFit/>
          </a:bodyPr>
          <a:lstStyle/>
          <a:p>
            <a:pPr algn="ctr"/>
            <a:r>
              <a:rPr lang="en-US" sz="2000" i="1" dirty="0"/>
              <a:t>“What approaches and technologies have been used for modelling geospatial information in GIS, ITS and BIM?”</a:t>
            </a:r>
          </a:p>
        </p:txBody>
      </p:sp>
      <p:grpSp>
        <p:nvGrpSpPr>
          <p:cNvPr id="2" name="Gruppe 1">
            <a:extLst>
              <a:ext uri="{FF2B5EF4-FFF2-40B4-BE49-F238E27FC236}">
                <a16:creationId xmlns:a16="http://schemas.microsoft.com/office/drawing/2014/main" id="{0575EC74-D0E9-4C48-8E69-FBC7E399E322}"/>
              </a:ext>
            </a:extLst>
          </p:cNvPr>
          <p:cNvGrpSpPr/>
          <p:nvPr/>
        </p:nvGrpSpPr>
        <p:grpSpPr>
          <a:xfrm>
            <a:off x="1725535" y="5180831"/>
            <a:ext cx="4382664" cy="587796"/>
            <a:chOff x="1294151" y="3885623"/>
            <a:chExt cx="3286998" cy="440847"/>
          </a:xfrm>
        </p:grpSpPr>
        <p:pic>
          <p:nvPicPr>
            <p:cNvPr id="35" name="Bilde 34">
              <a:extLst>
                <a:ext uri="{FF2B5EF4-FFF2-40B4-BE49-F238E27FC236}">
                  <a16:creationId xmlns:a16="http://schemas.microsoft.com/office/drawing/2014/main" id="{0AF59F8E-E804-4CF2-A9D3-DD7AA7CAB886}"/>
                </a:ext>
              </a:extLst>
            </p:cNvPr>
            <p:cNvPicPr>
              <a:picLocks noChangeAspect="1"/>
            </p:cNvPicPr>
            <p:nvPr/>
          </p:nvPicPr>
          <p:blipFill rotWithShape="1">
            <a:blip r:embed="rId4"/>
            <a:srcRect t="8712"/>
            <a:stretch/>
          </p:blipFill>
          <p:spPr>
            <a:xfrm>
              <a:off x="2423282" y="3930678"/>
              <a:ext cx="2157867" cy="395792"/>
            </a:xfrm>
            <a:prstGeom prst="rect">
              <a:avLst/>
            </a:prstGeom>
          </p:spPr>
        </p:pic>
        <p:pic>
          <p:nvPicPr>
            <p:cNvPr id="36" name="Picture 4">
              <a:extLst>
                <a:ext uri="{FF2B5EF4-FFF2-40B4-BE49-F238E27FC236}">
                  <a16:creationId xmlns:a16="http://schemas.microsoft.com/office/drawing/2014/main" id="{EB2FDD49-E729-4DFF-86A7-E4E0D5854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151" y="3885623"/>
              <a:ext cx="1060013" cy="440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e 6">
            <a:extLst>
              <a:ext uri="{FF2B5EF4-FFF2-40B4-BE49-F238E27FC236}">
                <a16:creationId xmlns:a16="http://schemas.microsoft.com/office/drawing/2014/main" id="{39047E3A-5F67-40C5-9BC7-E99407B8449F}"/>
              </a:ext>
            </a:extLst>
          </p:cNvPr>
          <p:cNvGrpSpPr/>
          <p:nvPr/>
        </p:nvGrpSpPr>
        <p:grpSpPr>
          <a:xfrm>
            <a:off x="1730791" y="1734418"/>
            <a:ext cx="3565496" cy="1223401"/>
            <a:chOff x="1298093" y="1300813"/>
            <a:chExt cx="2674122" cy="917551"/>
          </a:xfrm>
        </p:grpSpPr>
        <p:pic>
          <p:nvPicPr>
            <p:cNvPr id="37" name="Bilde 36">
              <a:extLst>
                <a:ext uri="{FF2B5EF4-FFF2-40B4-BE49-F238E27FC236}">
                  <a16:creationId xmlns:a16="http://schemas.microsoft.com/office/drawing/2014/main" id="{FF46F01B-82F8-46DB-82E2-908B8B9F7634}"/>
                </a:ext>
              </a:extLst>
            </p:cNvPr>
            <p:cNvPicPr>
              <a:picLocks noChangeAspect="1"/>
            </p:cNvPicPr>
            <p:nvPr/>
          </p:nvPicPr>
          <p:blipFill>
            <a:blip r:embed="rId6"/>
            <a:stretch>
              <a:fillRect/>
            </a:stretch>
          </p:blipFill>
          <p:spPr>
            <a:xfrm>
              <a:off x="1298093" y="1300813"/>
              <a:ext cx="1809096" cy="453534"/>
            </a:xfrm>
            <a:prstGeom prst="rect">
              <a:avLst/>
            </a:prstGeom>
          </p:spPr>
        </p:pic>
        <p:pic>
          <p:nvPicPr>
            <p:cNvPr id="65" name="Bilde 64">
              <a:extLst>
                <a:ext uri="{FF2B5EF4-FFF2-40B4-BE49-F238E27FC236}">
                  <a16:creationId xmlns:a16="http://schemas.microsoft.com/office/drawing/2014/main" id="{8BF2A5C6-343F-46FC-9CB2-1E475D706CFB}"/>
                </a:ext>
              </a:extLst>
            </p:cNvPr>
            <p:cNvPicPr>
              <a:picLocks noChangeAspect="1"/>
            </p:cNvPicPr>
            <p:nvPr/>
          </p:nvPicPr>
          <p:blipFill>
            <a:blip r:embed="rId7"/>
            <a:stretch>
              <a:fillRect/>
            </a:stretch>
          </p:blipFill>
          <p:spPr>
            <a:xfrm>
              <a:off x="1324162" y="1764830"/>
              <a:ext cx="2648053" cy="453534"/>
            </a:xfrm>
            <a:prstGeom prst="rect">
              <a:avLst/>
            </a:prstGeom>
          </p:spPr>
        </p:pic>
      </p:grpSp>
      <p:grpSp>
        <p:nvGrpSpPr>
          <p:cNvPr id="6" name="Gruppe 5">
            <a:extLst>
              <a:ext uri="{FF2B5EF4-FFF2-40B4-BE49-F238E27FC236}">
                <a16:creationId xmlns:a16="http://schemas.microsoft.com/office/drawing/2014/main" id="{C91FA337-47DF-4DCF-8CA7-48AA592AD24B}"/>
              </a:ext>
            </a:extLst>
          </p:cNvPr>
          <p:cNvGrpSpPr/>
          <p:nvPr/>
        </p:nvGrpSpPr>
        <p:grpSpPr>
          <a:xfrm>
            <a:off x="1725535" y="3154428"/>
            <a:ext cx="3506869" cy="1584665"/>
            <a:chOff x="1294151" y="2365820"/>
            <a:chExt cx="2630152" cy="1188499"/>
          </a:xfrm>
        </p:grpSpPr>
        <p:pic>
          <p:nvPicPr>
            <p:cNvPr id="66" name="Bilde 65">
              <a:extLst>
                <a:ext uri="{FF2B5EF4-FFF2-40B4-BE49-F238E27FC236}">
                  <a16:creationId xmlns:a16="http://schemas.microsoft.com/office/drawing/2014/main" id="{3B599E94-C281-4702-9720-8D6C4270EA54}"/>
                </a:ext>
              </a:extLst>
            </p:cNvPr>
            <p:cNvPicPr>
              <a:picLocks noChangeAspect="1"/>
            </p:cNvPicPr>
            <p:nvPr/>
          </p:nvPicPr>
          <p:blipFill>
            <a:blip r:embed="rId8"/>
            <a:stretch>
              <a:fillRect/>
            </a:stretch>
          </p:blipFill>
          <p:spPr>
            <a:xfrm>
              <a:off x="1294151" y="2365820"/>
              <a:ext cx="2630152" cy="701374"/>
            </a:xfrm>
            <a:prstGeom prst="rect">
              <a:avLst/>
            </a:prstGeom>
          </p:spPr>
        </p:pic>
        <p:pic>
          <p:nvPicPr>
            <p:cNvPr id="67" name="Bilde 66">
              <a:extLst>
                <a:ext uri="{FF2B5EF4-FFF2-40B4-BE49-F238E27FC236}">
                  <a16:creationId xmlns:a16="http://schemas.microsoft.com/office/drawing/2014/main" id="{8E41DBE3-1B50-453E-A995-D10BEB784926}"/>
                </a:ext>
              </a:extLst>
            </p:cNvPr>
            <p:cNvPicPr>
              <a:picLocks noChangeAspect="1"/>
            </p:cNvPicPr>
            <p:nvPr/>
          </p:nvPicPr>
          <p:blipFill>
            <a:blip r:embed="rId9"/>
            <a:stretch>
              <a:fillRect/>
            </a:stretch>
          </p:blipFill>
          <p:spPr>
            <a:xfrm>
              <a:off x="1301494" y="3149251"/>
              <a:ext cx="2274070" cy="405068"/>
            </a:xfrm>
            <a:prstGeom prst="rect">
              <a:avLst/>
            </a:prstGeom>
          </p:spPr>
        </p:pic>
      </p:gr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6420568" y="2253781"/>
            <a:ext cx="5167585" cy="2736457"/>
          </a:xfrm>
          <a:solidFill>
            <a:schemeClr val="bg1"/>
          </a:solidFill>
        </p:spPr>
        <p:txBody>
          <a:bodyPr>
            <a:normAutofit/>
          </a:bodyPr>
          <a:lstStyle/>
          <a:p>
            <a:r>
              <a:rPr lang="nb-NO" sz="2667" dirty="0">
                <a:latin typeface="Arial Nova" panose="020B0504020202020204" pitchFamily="34" charset="0"/>
              </a:rPr>
              <a:t>All </a:t>
            </a:r>
            <a:r>
              <a:rPr lang="nb-NO" sz="2667" dirty="0" err="1">
                <a:latin typeface="Arial Nova" panose="020B0504020202020204" pitchFamily="34" charset="0"/>
              </a:rPr>
              <a:t>three</a:t>
            </a:r>
            <a:r>
              <a:rPr lang="nb-NO" sz="2667" dirty="0">
                <a:latin typeface="Arial Nova" panose="020B0504020202020204" pitchFamily="34" charset="0"/>
              </a:rPr>
              <a:t> </a:t>
            </a:r>
            <a:r>
              <a:rPr lang="nb-NO" sz="2667" dirty="0" err="1">
                <a:latin typeface="Arial Nova" panose="020B0504020202020204" pitchFamily="34" charset="0"/>
              </a:rPr>
              <a:t>application</a:t>
            </a:r>
            <a:r>
              <a:rPr lang="nb-NO" sz="2667" dirty="0">
                <a:latin typeface="Arial Nova" panose="020B0504020202020204" pitchFamily="34" charset="0"/>
              </a:rPr>
              <a:t> </a:t>
            </a:r>
            <a:r>
              <a:rPr lang="nb-NO" sz="2667" dirty="0" err="1">
                <a:latin typeface="Arial Nova" panose="020B0504020202020204" pitchFamily="34" charset="0"/>
              </a:rPr>
              <a:t>domains</a:t>
            </a:r>
            <a:r>
              <a:rPr lang="nb-NO" sz="2667" dirty="0">
                <a:latin typeface="Arial Nova" panose="020B0504020202020204" pitchFamily="34" charset="0"/>
              </a:rPr>
              <a:t>:</a:t>
            </a:r>
          </a:p>
          <a:p>
            <a:pPr lvl="1"/>
            <a:r>
              <a:rPr lang="nb-NO" sz="2133" dirty="0" err="1">
                <a:latin typeface="Arial Nova" panose="020B0504020202020204" pitchFamily="34" charset="0"/>
              </a:rPr>
              <a:t>Conceptual</a:t>
            </a:r>
            <a:r>
              <a:rPr lang="nb-NO" sz="2133" dirty="0">
                <a:latin typeface="Arial Nova" panose="020B0504020202020204" pitchFamily="34" charset="0"/>
              </a:rPr>
              <a:t> </a:t>
            </a:r>
            <a:r>
              <a:rPr lang="nb-NO" sz="2133" dirty="0" err="1">
                <a:latin typeface="Arial Nova" panose="020B0504020202020204" pitchFamily="34" charset="0"/>
              </a:rPr>
              <a:t>schemas</a:t>
            </a:r>
            <a:r>
              <a:rPr lang="nb-NO" sz="2133" dirty="0">
                <a:latin typeface="Arial Nova" panose="020B0504020202020204" pitchFamily="34" charset="0"/>
              </a:rPr>
              <a:t> in UML</a:t>
            </a:r>
          </a:p>
          <a:p>
            <a:pPr lvl="1"/>
            <a:r>
              <a:rPr lang="nb-NO" sz="2133" dirty="0" err="1">
                <a:latin typeface="Arial Nova" panose="020B0504020202020204" pitchFamily="34" charset="0"/>
              </a:rPr>
              <a:t>Some</a:t>
            </a:r>
            <a:r>
              <a:rPr lang="nb-NO" sz="2133" dirty="0">
                <a:latin typeface="Arial Nova" panose="020B0504020202020204" pitchFamily="34" charset="0"/>
              </a:rPr>
              <a:t> </a:t>
            </a:r>
            <a:r>
              <a:rPr lang="nb-NO" sz="2133" dirty="0" err="1">
                <a:latin typeface="Arial Nova" panose="020B0504020202020204" pitchFamily="34" charset="0"/>
              </a:rPr>
              <a:t>degree</a:t>
            </a:r>
            <a:r>
              <a:rPr lang="nb-NO" sz="2133" dirty="0">
                <a:latin typeface="Arial Nova" panose="020B0504020202020204" pitchFamily="34" charset="0"/>
              </a:rPr>
              <a:t> of MDA</a:t>
            </a:r>
          </a:p>
          <a:p>
            <a:r>
              <a:rPr lang="nb-NO" sz="2667" dirty="0">
                <a:latin typeface="Arial Nova" panose="020B0504020202020204" pitchFamily="34" charset="0"/>
              </a:rPr>
              <a:t>UML and MDA for GIS is the most </a:t>
            </a:r>
            <a:r>
              <a:rPr lang="nb-NO" sz="2667" dirty="0" err="1">
                <a:latin typeface="Arial Nova" panose="020B0504020202020204" pitchFamily="34" charset="0"/>
              </a:rPr>
              <a:t>complete</a:t>
            </a:r>
            <a:r>
              <a:rPr lang="nb-NO" sz="2667" dirty="0">
                <a:latin typeface="Arial Nova" panose="020B0504020202020204" pitchFamily="34" charset="0"/>
              </a:rPr>
              <a:t> </a:t>
            </a:r>
            <a:r>
              <a:rPr lang="nb-NO" sz="2667" dirty="0" err="1">
                <a:latin typeface="Arial Nova" panose="020B0504020202020204" pitchFamily="34" charset="0"/>
              </a:rPr>
              <a:t>approach</a:t>
            </a:r>
            <a:endParaRPr lang="nb-NO" sz="2667" dirty="0">
              <a:latin typeface="Arial Nova" panose="020B0504020202020204" pitchFamily="34" charset="0"/>
            </a:endParaRPr>
          </a:p>
          <a:p>
            <a:pPr lvl="1"/>
            <a:r>
              <a:rPr lang="nb-NO" sz="2133" dirty="0" err="1">
                <a:latin typeface="Arial Nova" panose="020B0504020202020204" pitchFamily="34" charset="0"/>
              </a:rPr>
              <a:t>But</a:t>
            </a:r>
            <a:r>
              <a:rPr lang="nb-NO" sz="2133" dirty="0">
                <a:latin typeface="Arial Nova" panose="020B0504020202020204" pitchFamily="34" charset="0"/>
              </a:rPr>
              <a:t> </a:t>
            </a:r>
            <a:r>
              <a:rPr lang="nb-NO" sz="2133" dirty="0" err="1">
                <a:latin typeface="Arial Nova" panose="020B0504020202020204" pitchFamily="34" charset="0"/>
              </a:rPr>
              <a:t>with</a:t>
            </a:r>
            <a:r>
              <a:rPr lang="nb-NO" sz="2133" dirty="0">
                <a:latin typeface="Arial Nova" panose="020B0504020202020204" pitchFamily="34" charset="0"/>
              </a:rPr>
              <a:t> </a:t>
            </a:r>
            <a:r>
              <a:rPr lang="nb-NO" sz="2133" dirty="0" err="1">
                <a:latin typeface="Arial Nova" panose="020B0504020202020204" pitchFamily="34" charset="0"/>
              </a:rPr>
              <a:t>defeciencies</a:t>
            </a:r>
            <a:endParaRPr lang="nb-NO" sz="2133" dirty="0">
              <a:latin typeface="Arial Nova" panose="020B0504020202020204" pitchFamily="34" charset="0"/>
            </a:endParaRPr>
          </a:p>
        </p:txBody>
      </p:sp>
    </p:spTree>
    <p:extLst>
      <p:ext uri="{BB962C8B-B14F-4D97-AF65-F5344CB8AC3E}">
        <p14:creationId xmlns:p14="http://schemas.microsoft.com/office/powerpoint/2010/main" val="200406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8" name="Tittel 1">
            <a:extLst>
              <a:ext uri="{FF2B5EF4-FFF2-40B4-BE49-F238E27FC236}">
                <a16:creationId xmlns:a16="http://schemas.microsoft.com/office/drawing/2014/main" id="{D7662810-FA67-4787-929A-A4BE973BFA2F}"/>
              </a:ext>
            </a:extLst>
          </p:cNvPr>
          <p:cNvSpPr txBox="1">
            <a:spLocks/>
          </p:cNvSpPr>
          <p:nvPr/>
        </p:nvSpPr>
        <p:spPr>
          <a:xfrm>
            <a:off x="1290483" y="282619"/>
            <a:ext cx="8547784"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nb-NO" sz="3200" b="0" dirty="0">
                <a:latin typeface="Arial Nova" panose="020B0504020202020204" pitchFamily="34" charset="0"/>
              </a:rPr>
              <a:t>SRQ5: </a:t>
            </a:r>
            <a:r>
              <a:rPr lang="nb-NO" sz="3200" b="0" dirty="0" err="1"/>
              <a:t>Ontologies</a:t>
            </a:r>
            <a:r>
              <a:rPr lang="nb-NO" sz="3200" b="0" dirty="0"/>
              <a:t> for linking and </a:t>
            </a:r>
            <a:r>
              <a:rPr lang="nb-NO" sz="3200" b="0" dirty="0" err="1"/>
              <a:t>mapping</a:t>
            </a:r>
            <a:endParaRPr lang="nb-NO" sz="3733" b="0" dirty="0">
              <a:latin typeface="Arial Nova" panose="020B0504020202020204" pitchFamily="34" charset="0"/>
            </a:endParaRPr>
          </a:p>
        </p:txBody>
      </p:sp>
      <p:pic>
        <p:nvPicPr>
          <p:cNvPr id="9" name="Picture 4">
            <a:extLst>
              <a:ext uri="{FF2B5EF4-FFF2-40B4-BE49-F238E27FC236}">
                <a16:creationId xmlns:a16="http://schemas.microsoft.com/office/drawing/2014/main" id="{E565BB98-A56B-4B72-B069-E8CAB169633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6580842" y="4200005"/>
            <a:ext cx="173129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a:extLst>
              <a:ext uri="{FF2B5EF4-FFF2-40B4-BE49-F238E27FC236}">
                <a16:creationId xmlns:a16="http://schemas.microsoft.com/office/drawing/2014/main" id="{7FA8EE96-7D83-4922-B6BA-72EB685C3668}"/>
              </a:ext>
            </a:extLst>
          </p:cNvPr>
          <p:cNvPicPr>
            <a:picLocks noChangeAspect="1"/>
          </p:cNvPicPr>
          <p:nvPr/>
        </p:nvPicPr>
        <p:blipFill>
          <a:blip r:embed="rId5"/>
          <a:stretch>
            <a:fillRect/>
          </a:stretch>
        </p:blipFill>
        <p:spPr>
          <a:xfrm>
            <a:off x="8312136" y="5603011"/>
            <a:ext cx="3052261" cy="570461"/>
          </a:xfrm>
          <a:prstGeom prst="rect">
            <a:avLst/>
          </a:prstGeom>
        </p:spPr>
      </p:pic>
      <p:sp>
        <p:nvSpPr>
          <p:cNvPr id="13" name="Bøyd pil 15">
            <a:extLst>
              <a:ext uri="{FF2B5EF4-FFF2-40B4-BE49-F238E27FC236}">
                <a16:creationId xmlns:a16="http://schemas.microsoft.com/office/drawing/2014/main" id="{E6D42D60-E1C7-498B-977D-2DF7D9EA6700}"/>
              </a:ext>
            </a:extLst>
          </p:cNvPr>
          <p:cNvSpPr/>
          <p:nvPr/>
        </p:nvSpPr>
        <p:spPr>
          <a:xfrm rot="5400000">
            <a:off x="8806813" y="4372086"/>
            <a:ext cx="812492" cy="1399641"/>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b-NO" sz="2400">
              <a:solidFill>
                <a:schemeClr val="tx1"/>
              </a:solidFill>
            </a:endParaRPr>
          </a:p>
        </p:txBody>
      </p:sp>
      <p:sp>
        <p:nvSpPr>
          <p:cNvPr id="15" name="Rektangel 14">
            <a:extLst>
              <a:ext uri="{FF2B5EF4-FFF2-40B4-BE49-F238E27FC236}">
                <a16:creationId xmlns:a16="http://schemas.microsoft.com/office/drawing/2014/main" id="{DB4CCBF4-74F2-4EBA-8625-3D15063A0E76}"/>
              </a:ext>
            </a:extLst>
          </p:cNvPr>
          <p:cNvSpPr/>
          <p:nvPr/>
        </p:nvSpPr>
        <p:spPr>
          <a:xfrm>
            <a:off x="1546875" y="1686849"/>
            <a:ext cx="4269341" cy="2308324"/>
          </a:xfrm>
          <a:prstGeom prst="rect">
            <a:avLst/>
          </a:prstGeom>
        </p:spPr>
        <p:txBody>
          <a:bodyPr wrap="square">
            <a:spAutoFit/>
          </a:bodyPr>
          <a:lstStyle/>
          <a:p>
            <a:pPr algn="ctr"/>
            <a:r>
              <a:rPr lang="en-US" sz="2400" i="1" dirty="0"/>
              <a:t>“How can UML models of geospatial information be implemented as OWL Ontologies, for linking and mapping by applying Semantic Web technologies?”</a:t>
            </a:r>
          </a:p>
        </p:txBody>
      </p:sp>
      <p:pic>
        <p:nvPicPr>
          <p:cNvPr id="11" name="Plassholder for innhold 12">
            <a:extLst>
              <a:ext uri="{FF2B5EF4-FFF2-40B4-BE49-F238E27FC236}">
                <a16:creationId xmlns:a16="http://schemas.microsoft.com/office/drawing/2014/main" id="{60AA2AE4-F3D2-4790-A45A-5E4D2D393F32}"/>
              </a:ext>
            </a:extLst>
          </p:cNvPr>
          <p:cNvPicPr>
            <a:picLocks noGrp="1" noChangeAspect="1"/>
          </p:cNvPicPr>
          <p:nvPr>
            <p:ph idx="1"/>
          </p:nvPr>
        </p:nvPicPr>
        <p:blipFill>
          <a:blip r:embed="rId6"/>
          <a:stretch>
            <a:fillRect/>
          </a:stretch>
        </p:blipFill>
        <p:spPr>
          <a:xfrm>
            <a:off x="6571662" y="1624966"/>
            <a:ext cx="4031028" cy="2413975"/>
          </a:xfrm>
          <a:prstGeom prst="rect">
            <a:avLst/>
          </a:prstGeom>
        </p:spPr>
      </p:pic>
    </p:spTree>
    <p:extLst>
      <p:ext uri="{BB962C8B-B14F-4D97-AF65-F5344CB8AC3E}">
        <p14:creationId xmlns:p14="http://schemas.microsoft.com/office/powerpoint/2010/main" val="199709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09040" y="345440"/>
            <a:ext cx="8900160" cy="1117600"/>
          </a:xfrm>
        </p:spPr>
        <p:txBody>
          <a:bodyPr>
            <a:normAutofit/>
          </a:bodyPr>
          <a:lstStyle/>
          <a:p>
            <a:r>
              <a:rPr lang="nb-NO" sz="3200" dirty="0"/>
              <a:t>Fundamental </a:t>
            </a:r>
            <a:r>
              <a:rPr lang="nb-NO" sz="3200" dirty="0" err="1"/>
              <a:t>differences</a:t>
            </a:r>
            <a:endParaRPr lang="en-US" sz="4267" dirty="0"/>
          </a:p>
        </p:txBody>
      </p:sp>
      <p:sp>
        <p:nvSpPr>
          <p:cNvPr id="17" name="TekstSylinder 16">
            <a:extLst>
              <a:ext uri="{FF2B5EF4-FFF2-40B4-BE49-F238E27FC236}">
                <a16:creationId xmlns:a16="http://schemas.microsoft.com/office/drawing/2014/main" id="{54E8B3AC-CD4F-4EC4-93CF-50164D29FE54}"/>
              </a:ext>
            </a:extLst>
          </p:cNvPr>
          <p:cNvSpPr txBox="1"/>
          <p:nvPr/>
        </p:nvSpPr>
        <p:spPr>
          <a:xfrm>
            <a:off x="6372337" y="1715136"/>
            <a:ext cx="4805680" cy="2862707"/>
          </a:xfrm>
          <a:prstGeom prst="rect">
            <a:avLst/>
          </a:prstGeom>
          <a:noFill/>
        </p:spPr>
        <p:txBody>
          <a:bodyPr wrap="square" rtlCol="0">
            <a:spAutoFit/>
          </a:bodyPr>
          <a:lstStyle/>
          <a:p>
            <a:pPr>
              <a:spcBef>
                <a:spcPts val="800"/>
              </a:spcBef>
            </a:pPr>
            <a:r>
              <a:rPr lang="nb-NO" sz="2667" dirty="0" err="1"/>
              <a:t>Closed</a:t>
            </a:r>
            <a:r>
              <a:rPr lang="nb-NO" sz="2667" dirty="0"/>
              <a:t> World </a:t>
            </a:r>
            <a:r>
              <a:rPr lang="nb-NO" sz="2667" dirty="0" err="1"/>
              <a:t>Assumption</a:t>
            </a:r>
            <a:r>
              <a:rPr lang="nb-NO" sz="2667" dirty="0"/>
              <a:t> (CWA)</a:t>
            </a:r>
          </a:p>
          <a:p>
            <a:pPr>
              <a:spcBef>
                <a:spcPts val="800"/>
              </a:spcBef>
            </a:pPr>
            <a:endParaRPr lang="nb-NO" sz="2667" dirty="0"/>
          </a:p>
          <a:p>
            <a:pPr>
              <a:spcBef>
                <a:spcPts val="800"/>
              </a:spcBef>
            </a:pPr>
            <a:endParaRPr lang="nb-NO" sz="2667" dirty="0"/>
          </a:p>
          <a:p>
            <a:pPr>
              <a:spcBef>
                <a:spcPts val="800"/>
              </a:spcBef>
            </a:pPr>
            <a:r>
              <a:rPr lang="nb-NO" sz="2667" dirty="0"/>
              <a:t>Open World </a:t>
            </a:r>
            <a:r>
              <a:rPr lang="nb-NO" sz="2667" dirty="0" err="1"/>
              <a:t>Assumption</a:t>
            </a:r>
            <a:r>
              <a:rPr lang="nb-NO" sz="2667" dirty="0"/>
              <a:t> (OWA)</a:t>
            </a:r>
          </a:p>
        </p:txBody>
      </p:sp>
      <p:pic>
        <p:nvPicPr>
          <p:cNvPr id="19" name="Bilde 18">
            <a:extLst>
              <a:ext uri="{FF2B5EF4-FFF2-40B4-BE49-F238E27FC236}">
                <a16:creationId xmlns:a16="http://schemas.microsoft.com/office/drawing/2014/main" id="{3CF4113B-ADB4-41D7-B5AD-BEBCD5E67933}"/>
              </a:ext>
            </a:extLst>
          </p:cNvPr>
          <p:cNvPicPr>
            <a:picLocks noChangeAspect="1"/>
          </p:cNvPicPr>
          <p:nvPr/>
        </p:nvPicPr>
        <p:blipFill>
          <a:blip r:embed="rId4"/>
          <a:stretch>
            <a:fillRect/>
          </a:stretch>
        </p:blipFill>
        <p:spPr>
          <a:xfrm>
            <a:off x="1313437" y="3760463"/>
            <a:ext cx="3654339" cy="682989"/>
          </a:xfrm>
          <a:prstGeom prst="rect">
            <a:avLst/>
          </a:prstGeom>
        </p:spPr>
      </p:pic>
      <p:sp>
        <p:nvSpPr>
          <p:cNvPr id="13" name="TekstSylinder 12">
            <a:extLst>
              <a:ext uri="{FF2B5EF4-FFF2-40B4-BE49-F238E27FC236}">
                <a16:creationId xmlns:a16="http://schemas.microsoft.com/office/drawing/2014/main" id="{CD45B890-81A9-4255-913F-F4F18A045387}"/>
              </a:ext>
            </a:extLst>
          </p:cNvPr>
          <p:cNvSpPr txBox="1"/>
          <p:nvPr/>
        </p:nvSpPr>
        <p:spPr>
          <a:xfrm>
            <a:off x="1249520" y="2408102"/>
            <a:ext cx="4805680" cy="882357"/>
          </a:xfrm>
          <a:prstGeom prst="rect">
            <a:avLst/>
          </a:prstGeom>
          <a:noFill/>
        </p:spPr>
        <p:txBody>
          <a:bodyPr wrap="square" rtlCol="0">
            <a:spAutoFit/>
          </a:bodyPr>
          <a:lstStyle/>
          <a:p>
            <a:pPr>
              <a:spcBef>
                <a:spcPts val="800"/>
              </a:spcBef>
            </a:pPr>
            <a:r>
              <a:rPr lang="nb-NO" sz="2667" dirty="0" err="1"/>
              <a:t>Structure</a:t>
            </a:r>
            <a:r>
              <a:rPr lang="nb-NO" sz="2667" dirty="0"/>
              <a:t> of </a:t>
            </a:r>
            <a:r>
              <a:rPr lang="nb-NO" sz="2667" dirty="0" err="1"/>
              <a:t>information</a:t>
            </a:r>
            <a:endParaRPr lang="nb-NO" sz="2667" dirty="0"/>
          </a:p>
          <a:p>
            <a:pPr>
              <a:spcBef>
                <a:spcPts val="800"/>
              </a:spcBef>
            </a:pPr>
            <a:r>
              <a:rPr lang="nb-NO" dirty="0">
                <a:solidFill>
                  <a:prstClr val="black"/>
                </a:solidFill>
                <a:ea typeface="Times New Roman" panose="02020603050405020304" pitchFamily="18" charset="0"/>
                <a:cs typeface="Times New Roman" panose="02020603050405020304" pitchFamily="18" charset="0"/>
              </a:rPr>
              <a:t>- The </a:t>
            </a:r>
            <a:r>
              <a:rPr lang="nb-NO" dirty="0" err="1">
                <a:solidFill>
                  <a:prstClr val="black"/>
                </a:solidFill>
                <a:ea typeface="Times New Roman" panose="02020603050405020304" pitchFamily="18" charset="0"/>
                <a:cs typeface="Times New Roman" panose="02020603050405020304" pitchFamily="18" charset="0"/>
              </a:rPr>
              <a:t>class</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Swan</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with</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specific</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properties</a:t>
            </a:r>
            <a:endParaRPr lang="en-US" sz="1600" dirty="0">
              <a:solidFill>
                <a:prstClr val="black"/>
              </a:solidFill>
              <a:ea typeface="Times New Roman" panose="02020603050405020304" pitchFamily="18" charset="0"/>
              <a:cs typeface="Times New Roman" panose="02020603050405020304" pitchFamily="18" charset="0"/>
            </a:endParaRPr>
          </a:p>
        </p:txBody>
      </p:sp>
      <p:sp>
        <p:nvSpPr>
          <p:cNvPr id="14" name="TekstSylinder 13">
            <a:extLst>
              <a:ext uri="{FF2B5EF4-FFF2-40B4-BE49-F238E27FC236}">
                <a16:creationId xmlns:a16="http://schemas.microsoft.com/office/drawing/2014/main" id="{2E50088D-C9D1-427D-9BDD-E1F29538AF6C}"/>
              </a:ext>
            </a:extLst>
          </p:cNvPr>
          <p:cNvSpPr txBox="1"/>
          <p:nvPr/>
        </p:nvSpPr>
        <p:spPr>
          <a:xfrm>
            <a:off x="1249519" y="4577843"/>
            <a:ext cx="8021230" cy="1159356"/>
          </a:xfrm>
          <a:prstGeom prst="rect">
            <a:avLst/>
          </a:prstGeom>
          <a:noFill/>
        </p:spPr>
        <p:txBody>
          <a:bodyPr wrap="square" rtlCol="0">
            <a:spAutoFit/>
          </a:bodyPr>
          <a:lstStyle/>
          <a:p>
            <a:pPr>
              <a:spcBef>
                <a:spcPts val="800"/>
              </a:spcBef>
            </a:pPr>
            <a:r>
              <a:rPr lang="nb-NO" sz="2667" dirty="0" err="1"/>
              <a:t>Meaning</a:t>
            </a:r>
            <a:r>
              <a:rPr lang="nb-NO" sz="2667" dirty="0"/>
              <a:t> of </a:t>
            </a:r>
            <a:r>
              <a:rPr lang="nb-NO" sz="2667" dirty="0" err="1"/>
              <a:t>concepts</a:t>
            </a:r>
            <a:endParaRPr lang="nb-NO" sz="2667" dirty="0"/>
          </a:p>
          <a:p>
            <a:pPr>
              <a:spcBef>
                <a:spcPts val="800"/>
              </a:spcBef>
            </a:pPr>
            <a:r>
              <a:rPr lang="nb-NO" dirty="0">
                <a:solidFill>
                  <a:prstClr val="black"/>
                </a:solidFill>
                <a:ea typeface="Times New Roman" panose="02020603050405020304" pitchFamily="18" charset="0"/>
                <a:cs typeface="Times New Roman" panose="02020603050405020304" pitchFamily="18" charset="0"/>
              </a:rPr>
              <a:t>- A «</a:t>
            </a:r>
            <a:r>
              <a:rPr lang="nb-NO" dirty="0" err="1">
                <a:solidFill>
                  <a:prstClr val="black"/>
                </a:solidFill>
                <a:ea typeface="Times New Roman" panose="02020603050405020304" pitchFamily="18" charset="0"/>
                <a:cs typeface="Times New Roman" panose="02020603050405020304" pitchFamily="18" charset="0"/>
              </a:rPr>
              <a:t>Swan</a:t>
            </a:r>
            <a:r>
              <a:rPr lang="nb-NO" dirty="0">
                <a:solidFill>
                  <a:prstClr val="black"/>
                </a:solidFill>
                <a:ea typeface="Times New Roman" panose="02020603050405020304" pitchFamily="18" charset="0"/>
                <a:cs typeface="Times New Roman" panose="02020603050405020304" pitchFamily="18" charset="0"/>
              </a:rPr>
              <a:t>» is a </a:t>
            </a:r>
            <a:r>
              <a:rPr lang="nb-NO" dirty="0" err="1">
                <a:solidFill>
                  <a:prstClr val="black"/>
                </a:solidFill>
                <a:ea typeface="Times New Roman" panose="02020603050405020304" pitchFamily="18" charset="0"/>
                <a:cs typeface="Times New Roman" panose="02020603050405020304" pitchFamily="18" charset="0"/>
              </a:rPr>
              <a:t>subclass</a:t>
            </a:r>
            <a:r>
              <a:rPr lang="nb-NO" dirty="0">
                <a:solidFill>
                  <a:prstClr val="black"/>
                </a:solidFill>
                <a:ea typeface="Times New Roman" panose="02020603050405020304" pitchFamily="18" charset="0"/>
                <a:cs typeface="Times New Roman" panose="02020603050405020304" pitchFamily="18" charset="0"/>
              </a:rPr>
              <a:t> of the </a:t>
            </a:r>
            <a:r>
              <a:rPr lang="nb-NO" dirty="0" err="1">
                <a:solidFill>
                  <a:prstClr val="black"/>
                </a:solidFill>
                <a:ea typeface="Times New Roman" panose="02020603050405020304" pitchFamily="18" charset="0"/>
                <a:cs typeface="Times New Roman" panose="02020603050405020304" pitchFamily="18" charset="0"/>
              </a:rPr>
              <a:t>class</a:t>
            </a:r>
            <a:r>
              <a:rPr lang="nb-NO" dirty="0">
                <a:solidFill>
                  <a:prstClr val="black"/>
                </a:solidFill>
                <a:ea typeface="Times New Roman" panose="02020603050405020304" pitchFamily="18" charset="0"/>
                <a:cs typeface="Times New Roman" panose="02020603050405020304" pitchFamily="18" charset="0"/>
              </a:rPr>
              <a:t> «Bird», </a:t>
            </a:r>
            <a:r>
              <a:rPr lang="nb-NO" dirty="0" err="1">
                <a:solidFill>
                  <a:prstClr val="black"/>
                </a:solidFill>
                <a:ea typeface="Times New Roman" panose="02020603050405020304" pitchFamily="18" charset="0"/>
                <a:cs typeface="Times New Roman" panose="02020603050405020304" pitchFamily="18" charset="0"/>
              </a:rPr>
              <a:t>if</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specific</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properites</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with</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specific</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values</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are</a:t>
            </a:r>
            <a:r>
              <a:rPr lang="nb-NO" dirty="0">
                <a:solidFill>
                  <a:prstClr val="black"/>
                </a:solidFill>
                <a:ea typeface="Times New Roman" panose="02020603050405020304" pitchFamily="18" charset="0"/>
                <a:cs typeface="Times New Roman" panose="02020603050405020304" pitchFamily="18" charset="0"/>
              </a:rPr>
              <a:t> given</a:t>
            </a:r>
            <a:endParaRPr lang="en-US" sz="1600" dirty="0">
              <a:solidFill>
                <a:prstClr val="black"/>
              </a:solidFill>
              <a:ea typeface="Times New Roman" panose="02020603050405020304" pitchFamily="18" charset="0"/>
              <a:cs typeface="Times New Roman" panose="02020603050405020304" pitchFamily="18" charset="0"/>
            </a:endParaRPr>
          </a:p>
        </p:txBody>
      </p:sp>
      <p:pic>
        <p:nvPicPr>
          <p:cNvPr id="45" name="Picture 4">
            <a:extLst>
              <a:ext uri="{FF2B5EF4-FFF2-40B4-BE49-F238E27FC236}">
                <a16:creationId xmlns:a16="http://schemas.microsoft.com/office/drawing/2014/main" id="{4ECC1775-2E1C-4921-9F4F-22A9823F1CD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1409313" y="1364072"/>
            <a:ext cx="1731295" cy="1143001"/>
          </a:xfrm>
          <a:prstGeom prst="rect">
            <a:avLst/>
          </a:prstGeom>
          <a:noFill/>
          <a:extLst>
            <a:ext uri="{909E8E84-426E-40DD-AFC4-6F175D3DCCD1}">
              <a14:hiddenFill xmlns:a14="http://schemas.microsoft.com/office/drawing/2010/main">
                <a:solidFill>
                  <a:srgbClr val="FFFFFF"/>
                </a:solidFill>
              </a14:hiddenFill>
            </a:ext>
          </a:extLst>
        </p:spPr>
      </p:pic>
      <p:sp>
        <p:nvSpPr>
          <p:cNvPr id="46" name="TekstSylinder 45">
            <a:extLst>
              <a:ext uri="{FF2B5EF4-FFF2-40B4-BE49-F238E27FC236}">
                <a16:creationId xmlns:a16="http://schemas.microsoft.com/office/drawing/2014/main" id="{9E68FD12-3D4D-427B-BF7D-9CA0F2817ABB}"/>
              </a:ext>
            </a:extLst>
          </p:cNvPr>
          <p:cNvSpPr txBox="1"/>
          <p:nvPr/>
        </p:nvSpPr>
        <p:spPr>
          <a:xfrm>
            <a:off x="1539089" y="5989340"/>
            <a:ext cx="8840903" cy="523220"/>
          </a:xfrm>
          <a:prstGeom prst="rect">
            <a:avLst/>
          </a:prstGeom>
          <a:noFill/>
        </p:spPr>
        <p:txBody>
          <a:bodyPr wrap="square">
            <a:spAutoFit/>
          </a:bodyPr>
          <a:lstStyle/>
          <a:p>
            <a:r>
              <a:rPr lang="en-US" sz="2800" dirty="0">
                <a:sym typeface="Wingdings" panose="05000000000000000000" pitchFamily="2" charset="2"/>
              </a:rPr>
              <a:t> </a:t>
            </a:r>
            <a:r>
              <a:rPr lang="en-US" sz="2800" dirty="0"/>
              <a:t>The derived ontologies tend to be a bit “UML-</a:t>
            </a:r>
            <a:r>
              <a:rPr lang="en-US" sz="2800" dirty="0" err="1"/>
              <a:t>ish</a:t>
            </a:r>
            <a:r>
              <a:rPr lang="en-US" sz="2800" dirty="0"/>
              <a:t>”</a:t>
            </a:r>
          </a:p>
        </p:txBody>
      </p:sp>
    </p:spTree>
    <p:extLst>
      <p:ext uri="{BB962C8B-B14F-4D97-AF65-F5344CB8AC3E}">
        <p14:creationId xmlns:p14="http://schemas.microsoft.com/office/powerpoint/2010/main" val="331306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4000" dirty="0"/>
              <a:t>Level of </a:t>
            </a:r>
            <a:r>
              <a:rPr lang="nb-NO" sz="4000" dirty="0" err="1"/>
              <a:t>information</a:t>
            </a:r>
            <a:r>
              <a:rPr lang="nb-NO" sz="4000" dirty="0"/>
              <a:t> </a:t>
            </a:r>
            <a:r>
              <a:rPr lang="nb-NO" sz="4000" dirty="0" err="1"/>
              <a:t>flow</a:t>
            </a:r>
            <a:endParaRPr lang="en-US" sz="4000" dirty="0"/>
          </a:p>
        </p:txBody>
      </p:sp>
      <p:sp>
        <p:nvSpPr>
          <p:cNvPr id="3" name="Plassholder for innhold 2">
            <a:extLst>
              <a:ext uri="{FF2B5EF4-FFF2-40B4-BE49-F238E27FC236}">
                <a16:creationId xmlns:a16="http://schemas.microsoft.com/office/drawing/2014/main" id="{C69313DD-3305-473C-AADA-D110900CC55D}"/>
              </a:ext>
            </a:extLst>
          </p:cNvPr>
          <p:cNvSpPr>
            <a:spLocks noGrp="1"/>
          </p:cNvSpPr>
          <p:nvPr>
            <p:ph sz="half" idx="2"/>
          </p:nvPr>
        </p:nvSpPr>
        <p:spPr>
          <a:xfrm>
            <a:off x="1460735" y="1594166"/>
            <a:ext cx="4646803" cy="4790167"/>
          </a:xfrm>
        </p:spPr>
        <p:txBody>
          <a:bodyPr>
            <a:normAutofit/>
          </a:bodyPr>
          <a:lstStyle/>
          <a:p>
            <a:pPr marL="0" indent="0">
              <a:spcAft>
                <a:spcPts val="1067"/>
              </a:spcAft>
              <a:buNone/>
            </a:pPr>
            <a:r>
              <a:rPr lang="en-US" sz="2400" dirty="0">
                <a:ea typeface="Times New Roman" panose="02020603050405020304" pitchFamily="18" charset="0"/>
                <a:cs typeface="Times New Roman" panose="02020603050405020304" pitchFamily="18" charset="0"/>
              </a:rPr>
              <a:t>Conversions of restrictions from the CWA to the OWA must be configured according to the selected level of information flow:</a:t>
            </a:r>
            <a:endParaRPr lang="en-US" sz="2400" dirty="0"/>
          </a:p>
          <a:p>
            <a:pPr>
              <a:buFont typeface="+mj-lt"/>
              <a:buAutoNum type="arabicPeriod"/>
            </a:pPr>
            <a:r>
              <a:rPr lang="en-US" sz="2133" dirty="0">
                <a:ea typeface="Times New Roman" panose="02020603050405020304" pitchFamily="18" charset="0"/>
                <a:cs typeface="Times New Roman" panose="02020603050405020304" pitchFamily="18" charset="0"/>
              </a:rPr>
              <a:t>Ontologies for use only in the Semantic Web</a:t>
            </a:r>
            <a:endParaRPr lang="nb-NO" sz="1600" dirty="0"/>
          </a:p>
          <a:p>
            <a:pPr>
              <a:buFont typeface="+mj-lt"/>
              <a:buAutoNum type="arabicPeriod"/>
            </a:pPr>
            <a:r>
              <a:rPr lang="en-US" sz="2133" dirty="0">
                <a:ea typeface="Times New Roman" panose="02020603050405020304" pitchFamily="18" charset="0"/>
                <a:cs typeface="Times New Roman" panose="02020603050405020304" pitchFamily="18" charset="0"/>
              </a:rPr>
              <a:t>Unidirectional information exchange to the Semantic Web</a:t>
            </a:r>
          </a:p>
          <a:p>
            <a:pPr>
              <a:buFont typeface="+mj-lt"/>
              <a:buAutoNum type="arabicPeriod"/>
            </a:pPr>
            <a:r>
              <a:rPr lang="en-US" sz="2133" dirty="0">
                <a:ea typeface="Times New Roman" panose="02020603050405020304" pitchFamily="18" charset="0"/>
                <a:cs typeface="Times New Roman" panose="02020603050405020304" pitchFamily="18" charset="0"/>
              </a:rPr>
              <a:t>Bidirectional information exchange</a:t>
            </a:r>
          </a:p>
        </p:txBody>
      </p:sp>
      <p:pic>
        <p:nvPicPr>
          <p:cNvPr id="37" name="Picture 4">
            <a:extLst>
              <a:ext uri="{FF2B5EF4-FFF2-40B4-BE49-F238E27FC236}">
                <a16:creationId xmlns:a16="http://schemas.microsoft.com/office/drawing/2014/main" id="{53E87132-B8FC-4F5E-AD55-FC0303078E2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6707470" y="2286000"/>
            <a:ext cx="173129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8" name="Bilde 37">
            <a:extLst>
              <a:ext uri="{FF2B5EF4-FFF2-40B4-BE49-F238E27FC236}">
                <a16:creationId xmlns:a16="http://schemas.microsoft.com/office/drawing/2014/main" id="{B2D88797-7CE2-481A-AA91-23AE4DEB46E7}"/>
              </a:ext>
            </a:extLst>
          </p:cNvPr>
          <p:cNvPicPr>
            <a:picLocks noChangeAspect="1"/>
          </p:cNvPicPr>
          <p:nvPr/>
        </p:nvPicPr>
        <p:blipFill>
          <a:blip r:embed="rId5"/>
          <a:stretch>
            <a:fillRect/>
          </a:stretch>
        </p:blipFill>
        <p:spPr>
          <a:xfrm>
            <a:off x="8438764" y="3689006"/>
            <a:ext cx="3052261" cy="570461"/>
          </a:xfrm>
          <a:prstGeom prst="rect">
            <a:avLst/>
          </a:prstGeom>
        </p:spPr>
      </p:pic>
      <p:sp>
        <p:nvSpPr>
          <p:cNvPr id="39" name="Bøyd pil 15">
            <a:extLst>
              <a:ext uri="{FF2B5EF4-FFF2-40B4-BE49-F238E27FC236}">
                <a16:creationId xmlns:a16="http://schemas.microsoft.com/office/drawing/2014/main" id="{8A32A806-B3E0-47CE-80C8-F78BBD975191}"/>
              </a:ext>
            </a:extLst>
          </p:cNvPr>
          <p:cNvSpPr/>
          <p:nvPr/>
        </p:nvSpPr>
        <p:spPr>
          <a:xfrm rot="5400000">
            <a:off x="8933441" y="2458081"/>
            <a:ext cx="812492" cy="1399641"/>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b-NO" sz="2400">
              <a:solidFill>
                <a:schemeClr val="tx1"/>
              </a:solidFill>
            </a:endParaRPr>
          </a:p>
        </p:txBody>
      </p:sp>
    </p:spTree>
    <p:extLst>
      <p:ext uri="{BB962C8B-B14F-4D97-AF65-F5344CB8AC3E}">
        <p14:creationId xmlns:p14="http://schemas.microsoft.com/office/powerpoint/2010/main" val="267018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167896" y="365125"/>
            <a:ext cx="9914631" cy="1325563"/>
          </a:xfrm>
        </p:spPr>
        <p:txBody>
          <a:bodyPr>
            <a:normAutofit/>
          </a:bodyPr>
          <a:lstStyle/>
          <a:p>
            <a:r>
              <a:rPr lang="nb-NO" sz="3200" dirty="0"/>
              <a:t>Linking and </a:t>
            </a:r>
            <a:r>
              <a:rPr lang="nb-NO" sz="3200" dirty="0" err="1"/>
              <a:t>mapping</a:t>
            </a:r>
            <a:r>
              <a:rPr lang="nb-NO" sz="3200" dirty="0"/>
              <a:t> </a:t>
            </a:r>
            <a:r>
              <a:rPr lang="nb-NO" sz="3200" dirty="0" err="1"/>
              <a:t>information</a:t>
            </a:r>
            <a:r>
              <a:rPr lang="nb-NO" sz="3200" dirty="0"/>
              <a:t> </a:t>
            </a:r>
            <a:r>
              <a:rPr lang="nb-NO" sz="3200" dirty="0" err="1"/>
              <a:t>models</a:t>
            </a:r>
            <a:endParaRPr lang="nb-NO" sz="3200" dirty="0"/>
          </a:p>
        </p:txBody>
      </p:sp>
      <p:pic>
        <p:nvPicPr>
          <p:cNvPr id="13" name="Picture 2" descr="http://wpd1.s3.eu-central-1.amazonaws.com/img/Framework.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189385" y="1584356"/>
            <a:ext cx="3539015" cy="2909526"/>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5" descr="stripe_tekst_eng_16_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
        <p:nvSpPr>
          <p:cNvPr id="11" name="Rektangel 10"/>
          <p:cNvSpPr/>
          <p:nvPr/>
        </p:nvSpPr>
        <p:spPr>
          <a:xfrm>
            <a:off x="8526813" y="4530190"/>
            <a:ext cx="2641164" cy="461665"/>
          </a:xfrm>
          <a:prstGeom prst="rect">
            <a:avLst/>
          </a:prstGeom>
        </p:spPr>
        <p:txBody>
          <a:bodyPr wrap="square">
            <a:spAutoFit/>
          </a:bodyPr>
          <a:lstStyle/>
          <a:p>
            <a:pPr algn="ctr"/>
            <a:r>
              <a:rPr lang="nb-NO" sz="1200" dirty="0"/>
              <a:t>http://wpd1.s3.eu-central-1.amazonaws.com/index.html</a:t>
            </a:r>
          </a:p>
        </p:txBody>
      </p:sp>
      <p:pic>
        <p:nvPicPr>
          <p:cNvPr id="10" name="Plassholder for innhold 7">
            <a:extLst>
              <a:ext uri="{FF2B5EF4-FFF2-40B4-BE49-F238E27FC236}">
                <a16:creationId xmlns:a16="http://schemas.microsoft.com/office/drawing/2014/main" id="{4CAFCB44-C388-4E77-9839-AF3873890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2736" y="1584356"/>
            <a:ext cx="5867288" cy="4351338"/>
          </a:xfrm>
          <a:prstGeom prst="rect">
            <a:avLst/>
          </a:prstGeom>
        </p:spPr>
      </p:pic>
      <p:sp>
        <p:nvSpPr>
          <p:cNvPr id="12" name="TekstSylinder 11">
            <a:extLst>
              <a:ext uri="{FF2B5EF4-FFF2-40B4-BE49-F238E27FC236}">
                <a16:creationId xmlns:a16="http://schemas.microsoft.com/office/drawing/2014/main" id="{E2DB55F5-1CDE-4C7D-925C-0A9CD24D1728}"/>
              </a:ext>
            </a:extLst>
          </p:cNvPr>
          <p:cNvSpPr txBox="1"/>
          <p:nvPr/>
        </p:nvSpPr>
        <p:spPr>
          <a:xfrm>
            <a:off x="1422736" y="6071849"/>
            <a:ext cx="6096000" cy="769441"/>
          </a:xfrm>
          <a:prstGeom prst="rect">
            <a:avLst/>
          </a:prstGeom>
          <a:noFill/>
        </p:spPr>
        <p:txBody>
          <a:bodyPr wrap="square">
            <a:spAutoFit/>
          </a:bodyPr>
          <a:lstStyle/>
          <a:p>
            <a:pPr marR="0"/>
            <a:r>
              <a:rPr lang="en-US" sz="1100" dirty="0">
                <a:latin typeface="Calibri" panose="020F0502020204030204" pitchFamily="34" charset="0"/>
              </a:rPr>
              <a:t>Jetlund, K. (2021). Harmonizing and linking conceptual models of geospatial information. </a:t>
            </a:r>
            <a:r>
              <a:rPr lang="en-US" sz="1100" u="sng" dirty="0">
                <a:latin typeface="Calibri" panose="020F0502020204030204" pitchFamily="34" charset="0"/>
              </a:rPr>
              <a:t>Faculty of Engineering, Department of Manufacturing and Civil Engineering, Norwegian University of Science and Technology. </a:t>
            </a:r>
            <a:r>
              <a:rPr lang="en-US" sz="1100" b="1" u="sng" dirty="0">
                <a:latin typeface="Calibri" panose="020F0502020204030204" pitchFamily="34" charset="0"/>
              </a:rPr>
              <a:t>PhD: 207.</a:t>
            </a:r>
          </a:p>
          <a:p>
            <a:pPr marR="0"/>
            <a:r>
              <a:rPr lang="nb-NO" sz="1100" dirty="0">
                <a:latin typeface="Calibri" panose="020F0502020204030204" pitchFamily="34" charset="0"/>
              </a:rPr>
              <a:t>	</a:t>
            </a:r>
          </a:p>
        </p:txBody>
      </p:sp>
    </p:spTree>
    <p:extLst>
      <p:ext uri="{BB962C8B-B14F-4D97-AF65-F5344CB8AC3E}">
        <p14:creationId xmlns:p14="http://schemas.microsoft.com/office/powerpoint/2010/main" val="2984032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e 11">
            <a:extLst>
              <a:ext uri="{FF2B5EF4-FFF2-40B4-BE49-F238E27FC236}">
                <a16:creationId xmlns:a16="http://schemas.microsoft.com/office/drawing/2014/main" id="{8C97055B-7754-43CF-9595-A429D9422033}"/>
              </a:ext>
            </a:extLst>
          </p:cNvPr>
          <p:cNvPicPr>
            <a:picLocks noChangeAspect="1"/>
          </p:cNvPicPr>
          <p:nvPr/>
        </p:nvPicPr>
        <p:blipFill>
          <a:blip r:embed="rId2"/>
          <a:stretch>
            <a:fillRect/>
          </a:stretch>
        </p:blipFill>
        <p:spPr>
          <a:xfrm>
            <a:off x="1040975" y="3762683"/>
            <a:ext cx="5923900" cy="1508823"/>
          </a:xfrm>
          <a:prstGeom prst="rect">
            <a:avLst/>
          </a:prstGeom>
        </p:spPr>
      </p:pic>
      <p:pic>
        <p:nvPicPr>
          <p:cNvPr id="11" name="Plassholder for innhold 10">
            <a:extLst>
              <a:ext uri="{FF2B5EF4-FFF2-40B4-BE49-F238E27FC236}">
                <a16:creationId xmlns:a16="http://schemas.microsoft.com/office/drawing/2014/main" id="{B00AF776-32E8-4976-8CBB-030ED588B338}"/>
              </a:ext>
            </a:extLst>
          </p:cNvPr>
          <p:cNvPicPr>
            <a:picLocks noGrp="1" noChangeAspect="1"/>
          </p:cNvPicPr>
          <p:nvPr>
            <p:ph idx="1"/>
          </p:nvPr>
        </p:nvPicPr>
        <p:blipFill>
          <a:blip r:embed="rId3"/>
          <a:stretch>
            <a:fillRect/>
          </a:stretch>
        </p:blipFill>
        <p:spPr>
          <a:xfrm>
            <a:off x="970806" y="1309825"/>
            <a:ext cx="8103785" cy="1877063"/>
          </a:xfrm>
          <a:prstGeom prst="rect">
            <a:avLst/>
          </a:prstGeom>
        </p:spPr>
      </p:pic>
      <p:sp>
        <p:nvSpPr>
          <p:cNvPr id="2" name="Tittel 1">
            <a:extLst>
              <a:ext uri="{FF2B5EF4-FFF2-40B4-BE49-F238E27FC236}">
                <a16:creationId xmlns:a16="http://schemas.microsoft.com/office/drawing/2014/main" id="{A47E3008-3B92-48AA-BBEB-9435EF245086}"/>
              </a:ext>
            </a:extLst>
          </p:cNvPr>
          <p:cNvSpPr>
            <a:spLocks noGrp="1"/>
          </p:cNvSpPr>
          <p:nvPr>
            <p:ph type="title"/>
          </p:nvPr>
        </p:nvSpPr>
        <p:spPr>
          <a:xfrm>
            <a:off x="1040975" y="204877"/>
            <a:ext cx="9717933" cy="1143000"/>
          </a:xfrm>
        </p:spPr>
        <p:txBody>
          <a:bodyPr>
            <a:normAutofit/>
          </a:bodyPr>
          <a:lstStyle/>
          <a:p>
            <a:r>
              <a:rPr lang="nb-NO" sz="4267" dirty="0" err="1"/>
              <a:t>Example</a:t>
            </a:r>
            <a:r>
              <a:rPr lang="nb-NO" sz="4267" dirty="0"/>
              <a:t> </a:t>
            </a:r>
            <a:r>
              <a:rPr lang="nb-NO" sz="4267" dirty="0" err="1"/>
              <a:t>LinkSet</a:t>
            </a:r>
            <a:r>
              <a:rPr lang="nb-NO" sz="4267" dirty="0"/>
              <a:t>: NVDB </a:t>
            </a:r>
            <a:r>
              <a:rPr lang="nb-NO" sz="4267" dirty="0">
                <a:sym typeface="Wingdings" panose="05000000000000000000" pitchFamily="2" charset="2"/>
              </a:rPr>
              <a:t> GDF</a:t>
            </a:r>
            <a:endParaRPr lang="en-US" sz="4267" dirty="0"/>
          </a:p>
        </p:txBody>
      </p:sp>
      <p:sp>
        <p:nvSpPr>
          <p:cNvPr id="5" name="Snakkeboble: oval 4">
            <a:extLst>
              <a:ext uri="{FF2B5EF4-FFF2-40B4-BE49-F238E27FC236}">
                <a16:creationId xmlns:a16="http://schemas.microsoft.com/office/drawing/2014/main" id="{A732516E-4AD5-4371-8FD3-8C9BC7E64D20}"/>
              </a:ext>
            </a:extLst>
          </p:cNvPr>
          <p:cNvSpPr/>
          <p:nvPr/>
        </p:nvSpPr>
        <p:spPr>
          <a:xfrm>
            <a:off x="5745675" y="2421116"/>
            <a:ext cx="1219200" cy="605213"/>
          </a:xfrm>
          <a:prstGeom prst="wedgeEllipseCallout">
            <a:avLst>
              <a:gd name="adj1" fmla="val -65437"/>
              <a:gd name="adj2" fmla="val 5380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GDF</a:t>
            </a:r>
            <a:endParaRPr lang="en-US" dirty="0"/>
          </a:p>
        </p:txBody>
      </p:sp>
      <p:sp>
        <p:nvSpPr>
          <p:cNvPr id="6" name="Snakkeboble: oval 5">
            <a:extLst>
              <a:ext uri="{FF2B5EF4-FFF2-40B4-BE49-F238E27FC236}">
                <a16:creationId xmlns:a16="http://schemas.microsoft.com/office/drawing/2014/main" id="{5AECE04B-0BC3-49C6-B154-B4338BE0E078}"/>
              </a:ext>
            </a:extLst>
          </p:cNvPr>
          <p:cNvSpPr/>
          <p:nvPr/>
        </p:nvSpPr>
        <p:spPr>
          <a:xfrm>
            <a:off x="2376204" y="1563488"/>
            <a:ext cx="1374689" cy="605213"/>
          </a:xfrm>
          <a:prstGeom prst="wedgeEllipseCallout">
            <a:avLst>
              <a:gd name="adj1" fmla="val -60333"/>
              <a:gd name="adj2" fmla="val 43659"/>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NVDB</a:t>
            </a:r>
            <a:endParaRPr lang="en-US" dirty="0"/>
          </a:p>
        </p:txBody>
      </p:sp>
      <p:sp>
        <p:nvSpPr>
          <p:cNvPr id="8" name="Snakkeboble: oval 7">
            <a:extLst>
              <a:ext uri="{FF2B5EF4-FFF2-40B4-BE49-F238E27FC236}">
                <a16:creationId xmlns:a16="http://schemas.microsoft.com/office/drawing/2014/main" id="{CE255436-8ACF-4D8A-AECB-7546D9DE29DA}"/>
              </a:ext>
            </a:extLst>
          </p:cNvPr>
          <p:cNvSpPr/>
          <p:nvPr/>
        </p:nvSpPr>
        <p:spPr>
          <a:xfrm>
            <a:off x="1130588" y="5548176"/>
            <a:ext cx="1846875" cy="605213"/>
          </a:xfrm>
          <a:prstGeom prst="wedgeEllipseCallout">
            <a:avLst>
              <a:gd name="adj1" fmla="val 1882"/>
              <a:gd name="adj2" fmla="val -12735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SPARQL</a:t>
            </a:r>
            <a:endParaRPr lang="en-US" dirty="0"/>
          </a:p>
        </p:txBody>
      </p:sp>
      <p:pic>
        <p:nvPicPr>
          <p:cNvPr id="13" name="Bilde 12">
            <a:extLst>
              <a:ext uri="{FF2B5EF4-FFF2-40B4-BE49-F238E27FC236}">
                <a16:creationId xmlns:a16="http://schemas.microsoft.com/office/drawing/2014/main" id="{E5749BDA-8AF5-4FBF-8957-E3A50C56FE51}"/>
              </a:ext>
            </a:extLst>
          </p:cNvPr>
          <p:cNvPicPr>
            <a:picLocks noChangeAspect="1"/>
          </p:cNvPicPr>
          <p:nvPr/>
        </p:nvPicPr>
        <p:blipFill>
          <a:blip r:embed="rId4"/>
          <a:stretch>
            <a:fillRect/>
          </a:stretch>
        </p:blipFill>
        <p:spPr>
          <a:xfrm>
            <a:off x="4756068" y="3514656"/>
            <a:ext cx="7111195" cy="3024301"/>
          </a:xfrm>
          <a:prstGeom prst="rect">
            <a:avLst/>
          </a:prstGeom>
        </p:spPr>
      </p:pic>
      <p:sp>
        <p:nvSpPr>
          <p:cNvPr id="14" name="Pil: høyre 13">
            <a:extLst>
              <a:ext uri="{FF2B5EF4-FFF2-40B4-BE49-F238E27FC236}">
                <a16:creationId xmlns:a16="http://schemas.microsoft.com/office/drawing/2014/main" id="{EF470CF2-82DC-40AB-BAAB-50AA722FFF48}"/>
              </a:ext>
            </a:extLst>
          </p:cNvPr>
          <p:cNvSpPr/>
          <p:nvPr/>
        </p:nvSpPr>
        <p:spPr>
          <a:xfrm>
            <a:off x="3159659" y="5429387"/>
            <a:ext cx="1596409" cy="60521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a:t>Result</a:t>
            </a:r>
            <a:endParaRPr lang="en-US" dirty="0"/>
          </a:p>
        </p:txBody>
      </p:sp>
      <p:pic>
        <p:nvPicPr>
          <p:cNvPr id="16" name="Bilde 15" descr="stripe_tekst_eng_16_9.jpg">
            <a:extLst>
              <a:ext uri="{FF2B5EF4-FFF2-40B4-BE49-F238E27FC236}">
                <a16:creationId xmlns:a16="http://schemas.microsoft.com/office/drawing/2014/main" id="{D12607A3-4B02-4176-BD8D-DED4E657B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412078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3733" dirty="0" err="1">
                <a:latin typeface="Arial Nova" panose="020B0504020202020204" pitchFamily="34" charset="0"/>
              </a:rPr>
              <a:t>Conclusions</a:t>
            </a:r>
            <a:endParaRPr lang="en-US" sz="4267" dirty="0">
              <a:latin typeface="Arial Nova" panose="020B0504020202020204" pitchFamily="34" charset="0"/>
            </a:endParaRPr>
          </a:p>
        </p:txBody>
      </p:sp>
      <p:sp>
        <p:nvSpPr>
          <p:cNvPr id="6" name="Plassholder for innhold 5">
            <a:extLst>
              <a:ext uri="{FF2B5EF4-FFF2-40B4-BE49-F238E27FC236}">
                <a16:creationId xmlns:a16="http://schemas.microsoft.com/office/drawing/2014/main" id="{9F70B89F-EBD6-47EA-B4A5-9DBF138009B8}"/>
              </a:ext>
            </a:extLst>
          </p:cNvPr>
          <p:cNvSpPr>
            <a:spLocks noGrp="1"/>
          </p:cNvSpPr>
          <p:nvPr>
            <p:ph sz="half" idx="2"/>
          </p:nvPr>
        </p:nvSpPr>
        <p:spPr>
          <a:xfrm>
            <a:off x="7074283" y="1600202"/>
            <a:ext cx="4898591" cy="3844090"/>
          </a:xfrm>
        </p:spPr>
        <p:txBody>
          <a:bodyPr>
            <a:normAutofit lnSpcReduction="10000"/>
          </a:bodyPr>
          <a:lstStyle/>
          <a:p>
            <a:r>
              <a:rPr lang="nb-NO" sz="2667" dirty="0"/>
              <a:t>Full </a:t>
            </a:r>
            <a:r>
              <a:rPr lang="nb-NO" sz="2667" dirty="0" err="1"/>
              <a:t>harmonization</a:t>
            </a:r>
            <a:r>
              <a:rPr lang="nb-NO" sz="2667" dirty="0"/>
              <a:t> not </a:t>
            </a:r>
            <a:r>
              <a:rPr lang="nb-NO" sz="2667" dirty="0" err="1"/>
              <a:t>appropriate</a:t>
            </a:r>
            <a:endParaRPr lang="nb-NO" sz="2667" dirty="0"/>
          </a:p>
          <a:p>
            <a:pPr lvl="1"/>
            <a:r>
              <a:rPr lang="nb-NO" sz="2133" dirty="0" err="1"/>
              <a:t>Apply</a:t>
            </a:r>
            <a:r>
              <a:rPr lang="nb-NO" sz="2133" dirty="0"/>
              <a:t> </a:t>
            </a:r>
            <a:r>
              <a:rPr lang="nb-NO" sz="2133" dirty="0" err="1"/>
              <a:t>LinkSets</a:t>
            </a:r>
            <a:r>
              <a:rPr lang="nb-NO" sz="2133" dirty="0"/>
              <a:t> for </a:t>
            </a:r>
            <a:r>
              <a:rPr lang="nb-NO" sz="2133" dirty="0" err="1"/>
              <a:t>mapping</a:t>
            </a:r>
            <a:endParaRPr lang="nb-NO" sz="2133" dirty="0"/>
          </a:p>
          <a:p>
            <a:r>
              <a:rPr lang="nb-NO" sz="2667" dirty="0" err="1"/>
              <a:t>Apply</a:t>
            </a:r>
            <a:r>
              <a:rPr lang="nb-NO" sz="2667" dirty="0"/>
              <a:t> a joint </a:t>
            </a:r>
            <a:r>
              <a:rPr lang="nb-NO" sz="2667" dirty="0" err="1"/>
              <a:t>modelling</a:t>
            </a:r>
            <a:r>
              <a:rPr lang="nb-NO" sz="2667" dirty="0"/>
              <a:t> </a:t>
            </a:r>
            <a:r>
              <a:rPr lang="nb-NO" sz="2667" dirty="0" err="1"/>
              <a:t>approach</a:t>
            </a:r>
            <a:r>
              <a:rPr lang="nb-NO" sz="2667" dirty="0"/>
              <a:t> for all </a:t>
            </a:r>
            <a:r>
              <a:rPr lang="nb-NO" sz="2667" dirty="0" err="1"/>
              <a:t>three</a:t>
            </a:r>
            <a:r>
              <a:rPr lang="nb-NO" sz="2667" dirty="0"/>
              <a:t> </a:t>
            </a:r>
            <a:r>
              <a:rPr lang="nb-NO" sz="2667" dirty="0" err="1"/>
              <a:t>domains</a:t>
            </a:r>
            <a:endParaRPr lang="nb-NO" sz="2667" dirty="0"/>
          </a:p>
          <a:p>
            <a:r>
              <a:rPr lang="nb-NO" sz="2667" dirty="0" err="1"/>
              <a:t>Use</a:t>
            </a:r>
            <a:r>
              <a:rPr lang="nb-NO" sz="2667" dirty="0"/>
              <a:t> </a:t>
            </a:r>
            <a:r>
              <a:rPr lang="nb-NO" sz="2667" dirty="0" err="1"/>
              <a:t>common</a:t>
            </a:r>
            <a:r>
              <a:rPr lang="nb-NO" sz="2667" dirty="0"/>
              <a:t> </a:t>
            </a:r>
            <a:r>
              <a:rPr lang="nb-NO" sz="2667" dirty="0" err="1"/>
              <a:t>core</a:t>
            </a:r>
            <a:r>
              <a:rPr lang="nb-NO" sz="2667" dirty="0"/>
              <a:t> </a:t>
            </a:r>
            <a:r>
              <a:rPr lang="nb-NO" sz="2667" dirty="0" err="1"/>
              <a:t>concepts</a:t>
            </a:r>
            <a:endParaRPr lang="nb-NO" sz="2667" dirty="0"/>
          </a:p>
          <a:p>
            <a:pPr lvl="1"/>
            <a:r>
              <a:rPr lang="nb-NO" sz="2133" dirty="0"/>
              <a:t>Data types from non-</a:t>
            </a:r>
            <a:r>
              <a:rPr lang="nb-NO" sz="2133" dirty="0" err="1"/>
              <a:t>domain</a:t>
            </a:r>
            <a:r>
              <a:rPr lang="nb-NO" sz="2133" dirty="0"/>
              <a:t>-</a:t>
            </a:r>
            <a:r>
              <a:rPr lang="nb-NO" sz="2133" dirty="0" err="1"/>
              <a:t>specific</a:t>
            </a:r>
            <a:r>
              <a:rPr lang="nb-NO" sz="2133" dirty="0"/>
              <a:t> </a:t>
            </a:r>
            <a:r>
              <a:rPr lang="nb-NO" sz="2133" dirty="0" err="1"/>
              <a:t>models</a:t>
            </a:r>
            <a:endParaRPr lang="nb-NO" sz="2133" dirty="0"/>
          </a:p>
          <a:p>
            <a:pPr lvl="1"/>
            <a:r>
              <a:rPr lang="nb-NO" sz="2133" dirty="0" err="1"/>
              <a:t>Common</a:t>
            </a:r>
            <a:r>
              <a:rPr lang="nb-NO" sz="2133" dirty="0"/>
              <a:t> </a:t>
            </a:r>
            <a:r>
              <a:rPr lang="nb-NO" sz="2133" dirty="0" err="1"/>
              <a:t>concepts</a:t>
            </a:r>
            <a:r>
              <a:rPr lang="nb-NO" sz="2133" dirty="0"/>
              <a:t> for </a:t>
            </a:r>
            <a:r>
              <a:rPr lang="nb-NO" sz="2133" dirty="0" err="1"/>
              <a:t>geometry</a:t>
            </a:r>
            <a:r>
              <a:rPr lang="nb-NO" sz="2133" dirty="0"/>
              <a:t> and location </a:t>
            </a:r>
            <a:r>
              <a:rPr lang="nb-NO" sz="2133" dirty="0" err="1"/>
              <a:t>referencing</a:t>
            </a:r>
            <a:endParaRPr lang="nb-NO" sz="2133" dirty="0"/>
          </a:p>
        </p:txBody>
      </p:sp>
      <p:pic>
        <p:nvPicPr>
          <p:cNvPr id="7" name="Picture 4">
            <a:extLst>
              <a:ext uri="{FF2B5EF4-FFF2-40B4-BE49-F238E27FC236}">
                <a16:creationId xmlns:a16="http://schemas.microsoft.com/office/drawing/2014/main" id="{9C7E08AF-5C96-440C-884F-5A5FBB4D8FFA}"/>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370397" y="1563949"/>
            <a:ext cx="5294571" cy="444174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93213823-4EEC-46D3-B080-552164345B78}"/>
              </a:ext>
            </a:extLst>
          </p:cNvPr>
          <p:cNvSpPr txBox="1"/>
          <p:nvPr/>
        </p:nvSpPr>
        <p:spPr>
          <a:xfrm>
            <a:off x="1351599" y="5718430"/>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9" name="Plassholder for innhold 12">
            <a:extLst>
              <a:ext uri="{FF2B5EF4-FFF2-40B4-BE49-F238E27FC236}">
                <a16:creationId xmlns:a16="http://schemas.microsoft.com/office/drawing/2014/main" id="{233E321E-7543-4839-B30B-A978638B2D09}"/>
              </a:ext>
            </a:extLst>
          </p:cNvPr>
          <p:cNvPicPr>
            <a:picLocks noGrp="1" noChangeAspect="1"/>
          </p:cNvPicPr>
          <p:nvPr>
            <p:ph idx="1"/>
          </p:nvPr>
        </p:nvPicPr>
        <p:blipFill>
          <a:blip r:embed="rId5"/>
          <a:stretch>
            <a:fillRect/>
          </a:stretch>
        </p:blipFill>
        <p:spPr>
          <a:xfrm>
            <a:off x="1465551" y="2257169"/>
            <a:ext cx="5071207" cy="3036884"/>
          </a:xfrm>
          <a:prstGeom prst="rect">
            <a:avLst/>
          </a:prstGeom>
        </p:spPr>
      </p:pic>
    </p:spTree>
    <p:extLst>
      <p:ext uri="{BB962C8B-B14F-4D97-AF65-F5344CB8AC3E}">
        <p14:creationId xmlns:p14="http://schemas.microsoft.com/office/powerpoint/2010/main" val="361253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A6F766-D263-44B4-A09E-07C6CCDDB757}"/>
              </a:ext>
            </a:extLst>
          </p:cNvPr>
          <p:cNvSpPr>
            <a:spLocks noGrp="1"/>
          </p:cNvSpPr>
          <p:nvPr>
            <p:ph type="title"/>
          </p:nvPr>
        </p:nvSpPr>
        <p:spPr>
          <a:xfrm>
            <a:off x="1066800" y="365125"/>
            <a:ext cx="10015728" cy="1325563"/>
          </a:xfrm>
        </p:spPr>
        <p:txBody>
          <a:bodyPr/>
          <a:lstStyle/>
          <a:p>
            <a:r>
              <a:rPr lang="nb-NO" dirty="0" err="1"/>
              <a:t>Summary</a:t>
            </a:r>
            <a:endParaRPr lang="nb-NO" dirty="0"/>
          </a:p>
        </p:txBody>
      </p:sp>
      <p:sp>
        <p:nvSpPr>
          <p:cNvPr id="3" name="Plassholder for innhold 2">
            <a:extLst>
              <a:ext uri="{FF2B5EF4-FFF2-40B4-BE49-F238E27FC236}">
                <a16:creationId xmlns:a16="http://schemas.microsoft.com/office/drawing/2014/main" id="{D32BA4B4-0F1B-4774-9AA6-7EFBF97D4B51}"/>
              </a:ext>
            </a:extLst>
          </p:cNvPr>
          <p:cNvSpPr>
            <a:spLocks noGrp="1"/>
          </p:cNvSpPr>
          <p:nvPr>
            <p:ph idx="1"/>
          </p:nvPr>
        </p:nvSpPr>
        <p:spPr>
          <a:xfrm>
            <a:off x="1190625" y="1548983"/>
            <a:ext cx="9891903" cy="4351338"/>
          </a:xfrm>
        </p:spPr>
        <p:txBody>
          <a:bodyPr>
            <a:normAutofit lnSpcReduction="10000"/>
          </a:bodyPr>
          <a:lstStyle/>
          <a:p>
            <a:r>
              <a:rPr lang="nb-NO" dirty="0" err="1"/>
              <a:t>Many</a:t>
            </a:r>
            <a:r>
              <a:rPr lang="nb-NO" dirty="0"/>
              <a:t> digital </a:t>
            </a:r>
            <a:r>
              <a:rPr lang="nb-NO" dirty="0" err="1"/>
              <a:t>representations</a:t>
            </a:r>
            <a:endParaRPr lang="nb-NO" dirty="0"/>
          </a:p>
          <a:p>
            <a:pPr lvl="1"/>
            <a:r>
              <a:rPr lang="nb-NO" dirty="0" err="1"/>
              <a:t>Ecosystem</a:t>
            </a:r>
            <a:r>
              <a:rPr lang="nb-NO" dirty="0"/>
              <a:t> of digital </a:t>
            </a:r>
            <a:r>
              <a:rPr lang="nb-NO" dirty="0" err="1"/>
              <a:t>twins</a:t>
            </a:r>
            <a:endParaRPr lang="nb-NO" dirty="0"/>
          </a:p>
          <a:p>
            <a:r>
              <a:rPr lang="nb-NO" dirty="0"/>
              <a:t>Open and </a:t>
            </a:r>
            <a:r>
              <a:rPr lang="nb-NO" dirty="0" err="1"/>
              <a:t>Closed</a:t>
            </a:r>
            <a:r>
              <a:rPr lang="nb-NO" dirty="0"/>
              <a:t> World </a:t>
            </a:r>
            <a:r>
              <a:rPr lang="nb-NO" dirty="0" err="1"/>
              <a:t>Assumptions</a:t>
            </a:r>
            <a:endParaRPr lang="nb-NO" dirty="0"/>
          </a:p>
          <a:p>
            <a:pPr lvl="1"/>
            <a:r>
              <a:rPr lang="nb-NO" dirty="0" err="1"/>
              <a:t>Pros</a:t>
            </a:r>
            <a:r>
              <a:rPr lang="nb-NO" dirty="0"/>
              <a:t> and </a:t>
            </a:r>
            <a:r>
              <a:rPr lang="nb-NO" dirty="0" err="1"/>
              <a:t>cons</a:t>
            </a:r>
            <a:r>
              <a:rPr lang="nb-NO" dirty="0"/>
              <a:t> – </a:t>
            </a:r>
            <a:r>
              <a:rPr lang="nb-NO" dirty="0" err="1"/>
              <a:t>depending</a:t>
            </a:r>
            <a:r>
              <a:rPr lang="nb-NO" dirty="0"/>
              <a:t> </a:t>
            </a:r>
            <a:r>
              <a:rPr lang="nb-NO" dirty="0" err="1"/>
              <a:t>on</a:t>
            </a:r>
            <a:r>
              <a:rPr lang="nb-NO" dirty="0"/>
              <a:t> the </a:t>
            </a:r>
            <a:r>
              <a:rPr lang="nb-NO" dirty="0" err="1"/>
              <a:t>use</a:t>
            </a:r>
            <a:r>
              <a:rPr lang="nb-NO" dirty="0"/>
              <a:t> case</a:t>
            </a:r>
          </a:p>
          <a:p>
            <a:r>
              <a:rPr lang="nb-NO" dirty="0" err="1"/>
              <a:t>Syntactic</a:t>
            </a:r>
            <a:r>
              <a:rPr lang="nb-NO" dirty="0"/>
              <a:t> </a:t>
            </a:r>
            <a:r>
              <a:rPr lang="nb-NO" dirty="0" err="1"/>
              <a:t>interoperability</a:t>
            </a:r>
            <a:r>
              <a:rPr lang="nb-NO" dirty="0"/>
              <a:t> by </a:t>
            </a:r>
            <a:r>
              <a:rPr lang="nb-NO" dirty="0" err="1"/>
              <a:t>translation</a:t>
            </a:r>
            <a:endParaRPr lang="nb-NO" dirty="0"/>
          </a:p>
          <a:p>
            <a:pPr lvl="1"/>
            <a:r>
              <a:rPr lang="nb-NO" dirty="0" err="1"/>
              <a:t>Neither</a:t>
            </a:r>
            <a:r>
              <a:rPr lang="nb-NO" dirty="0"/>
              <a:t> UML nor OWL is </a:t>
            </a:r>
            <a:r>
              <a:rPr lang="nb-NO" dirty="0" err="1"/>
              <a:t>perfect</a:t>
            </a:r>
            <a:endParaRPr lang="nb-NO" dirty="0"/>
          </a:p>
          <a:p>
            <a:r>
              <a:rPr lang="nb-NO" dirty="0" err="1"/>
              <a:t>Semantic</a:t>
            </a:r>
            <a:r>
              <a:rPr lang="nb-NO" dirty="0"/>
              <a:t> </a:t>
            </a:r>
            <a:r>
              <a:rPr lang="nb-NO" dirty="0" err="1"/>
              <a:t>interoperability</a:t>
            </a:r>
            <a:r>
              <a:rPr lang="nb-NO" dirty="0"/>
              <a:t> is more </a:t>
            </a:r>
            <a:r>
              <a:rPr lang="nb-NO" dirty="0" err="1"/>
              <a:t>complicated</a:t>
            </a:r>
            <a:endParaRPr lang="nb-NO" dirty="0"/>
          </a:p>
          <a:p>
            <a:r>
              <a:rPr lang="nb-NO" dirty="0"/>
              <a:t>Modular standards </a:t>
            </a:r>
            <a:r>
              <a:rPr lang="nb-NO" dirty="0" err="1"/>
              <a:t>based</a:t>
            </a:r>
            <a:r>
              <a:rPr lang="nb-NO" dirty="0"/>
              <a:t> </a:t>
            </a:r>
            <a:r>
              <a:rPr lang="nb-NO" dirty="0" err="1"/>
              <a:t>on</a:t>
            </a:r>
            <a:r>
              <a:rPr lang="nb-NO" dirty="0"/>
              <a:t> an MDA </a:t>
            </a:r>
            <a:r>
              <a:rPr lang="nb-NO" dirty="0" err="1"/>
              <a:t>are</a:t>
            </a:r>
            <a:r>
              <a:rPr lang="nb-NO" dirty="0"/>
              <a:t> </a:t>
            </a:r>
            <a:r>
              <a:rPr lang="nb-NO" dirty="0" err="1"/>
              <a:t>fit</a:t>
            </a:r>
            <a:r>
              <a:rPr lang="nb-NO" dirty="0"/>
              <a:t> for </a:t>
            </a:r>
            <a:r>
              <a:rPr lang="nb-NO" dirty="0" err="1"/>
              <a:t>implementation</a:t>
            </a:r>
            <a:r>
              <a:rPr lang="nb-NO" dirty="0"/>
              <a:t> i </a:t>
            </a:r>
            <a:r>
              <a:rPr lang="nb-NO" dirty="0" err="1"/>
              <a:t>various</a:t>
            </a:r>
            <a:r>
              <a:rPr lang="nb-NO" dirty="0"/>
              <a:t> </a:t>
            </a:r>
            <a:r>
              <a:rPr lang="nb-NO" dirty="0" err="1"/>
              <a:t>domains</a:t>
            </a:r>
            <a:r>
              <a:rPr lang="nb-NO" dirty="0"/>
              <a:t> and </a:t>
            </a:r>
            <a:r>
              <a:rPr lang="nb-NO" dirty="0" err="1"/>
              <a:t>technologies</a:t>
            </a:r>
            <a:endParaRPr lang="nb-NO" dirty="0"/>
          </a:p>
          <a:p>
            <a:r>
              <a:rPr lang="nb-NO" dirty="0" err="1"/>
              <a:t>Use</a:t>
            </a:r>
            <a:r>
              <a:rPr lang="nb-NO" dirty="0"/>
              <a:t> </a:t>
            </a:r>
            <a:r>
              <a:rPr lang="nb-NO" dirty="0" err="1"/>
              <a:t>common</a:t>
            </a:r>
            <a:r>
              <a:rPr lang="nb-NO" dirty="0"/>
              <a:t> </a:t>
            </a:r>
            <a:r>
              <a:rPr lang="nb-NO" dirty="0" err="1"/>
              <a:t>models</a:t>
            </a:r>
            <a:r>
              <a:rPr lang="nb-NO" dirty="0"/>
              <a:t> as far as </a:t>
            </a:r>
            <a:r>
              <a:rPr lang="nb-NO" dirty="0" err="1"/>
              <a:t>possible</a:t>
            </a:r>
            <a:r>
              <a:rPr lang="nb-NO" dirty="0"/>
              <a:t>!</a:t>
            </a:r>
          </a:p>
        </p:txBody>
      </p:sp>
      <p:sp>
        <p:nvSpPr>
          <p:cNvPr id="6" name="Plassholder for lysbildenummer 5">
            <a:extLst>
              <a:ext uri="{FF2B5EF4-FFF2-40B4-BE49-F238E27FC236}">
                <a16:creationId xmlns:a16="http://schemas.microsoft.com/office/drawing/2014/main" id="{C095B6FC-6A6F-4122-B4EE-0474F83AC0AD}"/>
              </a:ext>
            </a:extLst>
          </p:cNvPr>
          <p:cNvSpPr>
            <a:spLocks noGrp="1"/>
          </p:cNvSpPr>
          <p:nvPr>
            <p:ph type="sldNum" sz="quarter" idx="12"/>
          </p:nvPr>
        </p:nvSpPr>
        <p:spPr/>
        <p:txBody>
          <a:bodyPr/>
          <a:lstStyle/>
          <a:p>
            <a:fld id="{D93C5197-1E51-49E6-82D3-45E83ED58034}" type="slidenum">
              <a:rPr lang="en-ZA" smtClean="0"/>
              <a:t>19</a:t>
            </a:fld>
            <a:endParaRPr lang="en-ZA"/>
          </a:p>
        </p:txBody>
      </p:sp>
      <p:pic>
        <p:nvPicPr>
          <p:cNvPr id="8" name="Bilde 7" descr="stripe_tekst_eng_16_9.jpg">
            <a:extLst>
              <a:ext uri="{FF2B5EF4-FFF2-40B4-BE49-F238E27FC236}">
                <a16:creationId xmlns:a16="http://schemas.microsoft.com/office/drawing/2014/main" id="{C744B926-F0B1-40AE-A862-48D1AF60517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299799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7CA070A-3196-4685-817C-C0AACDF23CD2}"/>
              </a:ext>
            </a:extLst>
          </p:cNvPr>
          <p:cNvPicPr>
            <a:picLocks noChangeAspect="1" noChangeArrowheads="1"/>
          </p:cNvPicPr>
          <p:nvPr/>
        </p:nvPicPr>
        <p:blipFill rotWithShape="1">
          <a:blip r:embed="rId3" cstate="hqprint">
            <a:alphaModFix/>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bwMode="auto">
          <a:xfrm>
            <a:off x="860803" y="1663448"/>
            <a:ext cx="11331197" cy="5194552"/>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3" name="Tittel 2">
            <a:extLst>
              <a:ext uri="{FF2B5EF4-FFF2-40B4-BE49-F238E27FC236}">
                <a16:creationId xmlns:a16="http://schemas.microsoft.com/office/drawing/2014/main" id="{CD09ECD1-ECB5-477C-9D7A-F3872EA6AA80}"/>
              </a:ext>
            </a:extLst>
          </p:cNvPr>
          <p:cNvSpPr>
            <a:spLocks noGrp="1"/>
          </p:cNvSpPr>
          <p:nvPr>
            <p:ph type="title"/>
          </p:nvPr>
        </p:nvSpPr>
        <p:spPr>
          <a:xfrm>
            <a:off x="2176025" y="264575"/>
            <a:ext cx="8481235" cy="1134295"/>
          </a:xfrm>
        </p:spPr>
        <p:txBody>
          <a:bodyPr vert="horz" lIns="121920" tIns="60960" rIns="121920" bIns="60960" rtlCol="0" anchor="ctr">
            <a:noAutofit/>
          </a:bodyPr>
          <a:lstStyle/>
          <a:p>
            <a:pPr algn="ctr"/>
            <a:r>
              <a:rPr lang="nb-NO" sz="3733" dirty="0">
                <a:latin typeface="Arial Nova" panose="020B0504020202020204" pitchFamily="34" charset="0"/>
              </a:rPr>
              <a:t>Three </a:t>
            </a:r>
            <a:r>
              <a:rPr lang="nb-NO" sz="3733" dirty="0" err="1">
                <a:latin typeface="Arial Nova" panose="020B0504020202020204" pitchFamily="34" charset="0"/>
              </a:rPr>
              <a:t>application</a:t>
            </a:r>
            <a:r>
              <a:rPr lang="nb-NO" sz="3733" dirty="0">
                <a:latin typeface="Arial Nova" panose="020B0504020202020204" pitchFamily="34" charset="0"/>
              </a:rPr>
              <a:t> </a:t>
            </a:r>
            <a:r>
              <a:rPr lang="nb-NO" sz="3733" dirty="0" err="1">
                <a:latin typeface="Arial Nova" panose="020B0504020202020204" pitchFamily="34" charset="0"/>
              </a:rPr>
              <a:t>domains</a:t>
            </a:r>
            <a:r>
              <a:rPr lang="nb-NO" sz="3733" dirty="0">
                <a:latin typeface="Arial Nova" panose="020B0504020202020204" pitchFamily="34" charset="0"/>
              </a:rPr>
              <a:t>, </a:t>
            </a:r>
            <a:br>
              <a:rPr lang="nb-NO" sz="3733" dirty="0">
                <a:latin typeface="Arial Nova" panose="020B0504020202020204" pitchFamily="34" charset="0"/>
              </a:rPr>
            </a:br>
            <a:r>
              <a:rPr lang="nb-NO" sz="3733" dirty="0" err="1">
                <a:latin typeface="Arial Nova" panose="020B0504020202020204" pitchFamily="34" charset="0"/>
              </a:rPr>
              <a:t>one</a:t>
            </a:r>
            <a:r>
              <a:rPr lang="nb-NO" sz="3733" dirty="0">
                <a:latin typeface="Arial Nova" panose="020B0504020202020204" pitchFamily="34" charset="0"/>
              </a:rPr>
              <a:t> real </a:t>
            </a:r>
            <a:r>
              <a:rPr lang="nb-NO" sz="3733" dirty="0" err="1">
                <a:latin typeface="Arial Nova" panose="020B0504020202020204" pitchFamily="34" charset="0"/>
              </a:rPr>
              <a:t>world</a:t>
            </a:r>
            <a:endParaRPr lang="en-US" sz="3733" dirty="0">
              <a:latin typeface="Arial Nova" panose="020B0504020202020204" pitchFamily="34" charset="0"/>
            </a:endParaRPr>
          </a:p>
        </p:txBody>
      </p:sp>
      <p:pic>
        <p:nvPicPr>
          <p:cNvPr id="9" name="Bilde 8">
            <a:extLst>
              <a:ext uri="{FF2B5EF4-FFF2-40B4-BE49-F238E27FC236}">
                <a16:creationId xmlns:a16="http://schemas.microsoft.com/office/drawing/2014/main" id="{3267AF60-7BFF-489D-B59A-E719D295C828}"/>
              </a:ext>
            </a:extLst>
          </p:cNvPr>
          <p:cNvPicPr>
            <a:picLocks noChangeAspect="1"/>
          </p:cNvPicPr>
          <p:nvPr/>
        </p:nvPicPr>
        <p:blipFill>
          <a:blip r:embed="rId6"/>
          <a:stretch>
            <a:fillRect/>
          </a:stretch>
        </p:blipFill>
        <p:spPr>
          <a:xfrm>
            <a:off x="1180293" y="1799270"/>
            <a:ext cx="10472703" cy="4009063"/>
          </a:xfrm>
          <a:prstGeom prst="rect">
            <a:avLst/>
          </a:prstGeom>
        </p:spPr>
      </p:pic>
      <p:sp>
        <p:nvSpPr>
          <p:cNvPr id="35" name="TekstSylinder 34">
            <a:extLst>
              <a:ext uri="{FF2B5EF4-FFF2-40B4-BE49-F238E27FC236}">
                <a16:creationId xmlns:a16="http://schemas.microsoft.com/office/drawing/2014/main" id="{CD018A40-7DFC-45E2-94C0-D31A1E351B4B}"/>
              </a:ext>
            </a:extLst>
          </p:cNvPr>
          <p:cNvSpPr txBox="1"/>
          <p:nvPr/>
        </p:nvSpPr>
        <p:spPr>
          <a:xfrm>
            <a:off x="881420" y="6168281"/>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spTree>
    <p:extLst>
      <p:ext uri="{BB962C8B-B14F-4D97-AF65-F5344CB8AC3E}">
        <p14:creationId xmlns:p14="http://schemas.microsoft.com/office/powerpoint/2010/main" val="34524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394234" y="365125"/>
            <a:ext cx="9688294" cy="1325563"/>
          </a:xfrm>
        </p:spPr>
        <p:txBody>
          <a:bodyPr>
            <a:normAutofit/>
          </a:bodyPr>
          <a:lstStyle/>
          <a:p>
            <a:r>
              <a:rPr lang="nb-NO" dirty="0" err="1">
                <a:latin typeface="Arial Nova" panose="020B0504020202020204" pitchFamily="34" charset="0"/>
              </a:rPr>
              <a:t>Similar</a:t>
            </a:r>
            <a:r>
              <a:rPr lang="nb-NO" dirty="0">
                <a:latin typeface="Arial Nova" panose="020B0504020202020204" pitchFamily="34" charset="0"/>
              </a:rPr>
              <a:t> </a:t>
            </a:r>
            <a:r>
              <a:rPr lang="nb-NO" dirty="0" err="1">
                <a:latin typeface="Arial Nova" panose="020B0504020202020204" pitchFamily="34" charset="0"/>
              </a:rPr>
              <a:t>representations</a:t>
            </a:r>
            <a:endParaRPr lang="en-US" sz="4800" dirty="0">
              <a:latin typeface="Arial Nova" panose="020B0504020202020204" pitchFamily="34" charset="0"/>
            </a:endParaRPr>
          </a:p>
        </p:txBody>
      </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1321806" y="1825625"/>
            <a:ext cx="9760722" cy="4351338"/>
          </a:xfrm>
        </p:spPr>
        <p:txBody>
          <a:bodyPr>
            <a:normAutofit/>
          </a:bodyPr>
          <a:lstStyle/>
          <a:p>
            <a:pPr>
              <a:spcBef>
                <a:spcPts val="800"/>
              </a:spcBef>
            </a:pPr>
            <a:r>
              <a:rPr lang="en-US" sz="2400" dirty="0"/>
              <a:t>Tobler’s first law of geography (Tobler, 1970): </a:t>
            </a:r>
          </a:p>
          <a:p>
            <a:pPr lvl="1">
              <a:spcBef>
                <a:spcPts val="800"/>
              </a:spcBef>
            </a:pPr>
            <a:r>
              <a:rPr lang="en-US" i="1" dirty="0"/>
              <a:t>“everything is related to everything else, but near things are more related than distant things”. </a:t>
            </a:r>
          </a:p>
          <a:p>
            <a:pPr>
              <a:spcBef>
                <a:spcPts val="800"/>
              </a:spcBef>
            </a:pPr>
            <a:r>
              <a:rPr lang="en-US" sz="2400" dirty="0"/>
              <a:t>Modernized to a digital world with multiple representations of the same physical ”thing”:</a:t>
            </a:r>
          </a:p>
          <a:p>
            <a:pPr lvl="1">
              <a:spcBef>
                <a:spcPts val="800"/>
              </a:spcBef>
            </a:pPr>
            <a:r>
              <a:rPr lang="en-US" i="1" dirty="0"/>
              <a:t>“every digital representation of a thing can be linked to any other digital representation of the same thing, but links between similar representations are more precise than links between dissimilar representations”.</a:t>
            </a:r>
          </a:p>
        </p:txBody>
      </p:sp>
      <p:sp>
        <p:nvSpPr>
          <p:cNvPr id="6" name="TekstSylinder 5">
            <a:extLst>
              <a:ext uri="{FF2B5EF4-FFF2-40B4-BE49-F238E27FC236}">
                <a16:creationId xmlns:a16="http://schemas.microsoft.com/office/drawing/2014/main" id="{FB54B020-B9A9-4BD2-A0BC-1FDC08B322F0}"/>
              </a:ext>
            </a:extLst>
          </p:cNvPr>
          <p:cNvSpPr txBox="1"/>
          <p:nvPr/>
        </p:nvSpPr>
        <p:spPr>
          <a:xfrm>
            <a:off x="1321806" y="5357793"/>
            <a:ext cx="7813963" cy="954107"/>
          </a:xfrm>
          <a:prstGeom prst="rect">
            <a:avLst/>
          </a:prstGeom>
          <a:noFill/>
        </p:spPr>
        <p:txBody>
          <a:bodyPr wrap="square">
            <a:spAutoFit/>
          </a:bodyPr>
          <a:lstStyle/>
          <a:p>
            <a:pPr marR="0"/>
            <a:r>
              <a:rPr lang="en-US" sz="1400" dirty="0">
                <a:latin typeface="Calibri" panose="020F0502020204030204" pitchFamily="34" charset="0"/>
              </a:rPr>
              <a:t>Jetlund, K. (2021). Harmonizing and linking conceptual models of geospatial information. </a:t>
            </a:r>
            <a:r>
              <a:rPr lang="en-US" sz="1400" u="sng" dirty="0">
                <a:latin typeface="Calibri" panose="020F0502020204030204" pitchFamily="34" charset="0"/>
              </a:rPr>
              <a:t>Faculty of Engineering, Department of Manufacturing and Civil Engineering, Norwegian University of Science and Technology. </a:t>
            </a:r>
            <a:r>
              <a:rPr lang="en-US" sz="1400" b="1" u="sng" dirty="0">
                <a:latin typeface="Calibri" panose="020F0502020204030204" pitchFamily="34" charset="0"/>
              </a:rPr>
              <a:t>PhD: 207.</a:t>
            </a:r>
          </a:p>
          <a:p>
            <a:pPr marR="0"/>
            <a:r>
              <a:rPr lang="nb-NO" sz="1400" dirty="0">
                <a:latin typeface="Calibri" panose="020F0502020204030204" pitchFamily="34" charset="0"/>
              </a:rPr>
              <a:t>	</a:t>
            </a:r>
          </a:p>
        </p:txBody>
      </p:sp>
    </p:spTree>
    <p:extLst>
      <p:ext uri="{BB962C8B-B14F-4D97-AF65-F5344CB8AC3E}">
        <p14:creationId xmlns:p14="http://schemas.microsoft.com/office/powerpoint/2010/main" val="278553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E879F810-5388-48AB-87E8-71EE1680A707}"/>
              </a:ext>
            </a:extLst>
          </p:cNvPr>
          <p:cNvPicPr>
            <a:picLocks noChangeAspect="1"/>
          </p:cNvPicPr>
          <p:nvPr/>
        </p:nvPicPr>
        <p:blipFill rotWithShape="1">
          <a:blip r:embed="rId3">
            <a:extLst>
              <a:ext uri="{28A0092B-C50C-407E-A947-70E740481C1C}">
                <a14:useLocalDpi xmlns:a14="http://schemas.microsoft.com/office/drawing/2010/main" val="0"/>
              </a:ext>
            </a:extLst>
          </a:blip>
          <a:srcRect t="18556" b="20752"/>
          <a:stretch/>
        </p:blipFill>
        <p:spPr>
          <a:xfrm>
            <a:off x="860803" y="1"/>
            <a:ext cx="11331197" cy="6858000"/>
          </a:xfrm>
          <a:prstGeom prst="rect">
            <a:avLst/>
          </a:prstGeom>
        </p:spPr>
      </p:pic>
      <p:pic>
        <p:nvPicPr>
          <p:cNvPr id="12" name="Bilde 11" descr="stripe_tekst_eng_16_9.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14" name="TekstSylinder 13">
            <a:extLst>
              <a:ext uri="{FF2B5EF4-FFF2-40B4-BE49-F238E27FC236}">
                <a16:creationId xmlns:a16="http://schemas.microsoft.com/office/drawing/2014/main" id="{C886E55D-2AAB-4F2E-BA46-C040440540F0}"/>
              </a:ext>
            </a:extLst>
          </p:cNvPr>
          <p:cNvSpPr txBox="1"/>
          <p:nvPr/>
        </p:nvSpPr>
        <p:spPr>
          <a:xfrm>
            <a:off x="6227064" y="4720624"/>
            <a:ext cx="5822329" cy="1824374"/>
          </a:xfrm>
          <a:prstGeom prst="rect">
            <a:avLst/>
          </a:prstGeom>
          <a:solidFill>
            <a:sysClr val="window" lastClr="FFFFFF"/>
          </a:solidFill>
          <a:ln>
            <a:solidFill>
              <a:sysClr val="windowText" lastClr="000000"/>
            </a:solidFill>
          </a:ln>
        </p:spPr>
        <p:txBody>
          <a:bodyPr wrap="square" lIns="144000" tIns="144000" rIns="144000" bIns="144000" rtlCol="0">
            <a:spAutoFit/>
          </a:bodyPr>
          <a:lstStyle/>
          <a:p>
            <a:pPr marL="1439676" defTabSz="457189">
              <a:spcAft>
                <a:spcPts val="400"/>
              </a:spcAft>
              <a:defRPr/>
            </a:pPr>
            <a:r>
              <a:rPr lang="nb-NO" sz="1867" kern="0" dirty="0">
                <a:solidFill>
                  <a:prstClr val="black"/>
                </a:solidFill>
                <a:latin typeface="Arial Nova" panose="020B0604020202020204" pitchFamily="34" charset="0"/>
                <a:cs typeface="Calibri" panose="020F0502020204030204" pitchFamily="34" charset="0"/>
              </a:rPr>
              <a:t>	Knut Jetlund</a:t>
            </a:r>
          </a:p>
          <a:p>
            <a:pPr marL="1439676" defTabSz="457189">
              <a:spcAft>
                <a:spcPts val="400"/>
              </a:spcAft>
              <a:defRPr/>
            </a:pPr>
            <a:r>
              <a:rPr lang="nb-NO" sz="1333" dirty="0">
                <a:latin typeface="Arial Nova" panose="020B0604020202020204" pitchFamily="34" charset="0"/>
                <a:cs typeface="Calibri" panose="020F0502020204030204" pitchFamily="34" charset="0"/>
              </a:rPr>
              <a:t>	Norwegian </a:t>
            </a:r>
            <a:r>
              <a:rPr lang="nb-NO" sz="1333" dirty="0" err="1">
                <a:latin typeface="Arial Nova" panose="020B0604020202020204" pitchFamily="34" charset="0"/>
                <a:cs typeface="Calibri" panose="020F0502020204030204" pitchFamily="34" charset="0"/>
              </a:rPr>
              <a:t>Mapping</a:t>
            </a:r>
            <a:r>
              <a:rPr lang="nb-NO" sz="1333" dirty="0">
                <a:latin typeface="Arial Nova" panose="020B0604020202020204" pitchFamily="34" charset="0"/>
                <a:cs typeface="Calibri" panose="020F0502020204030204" pitchFamily="34" charset="0"/>
              </a:rPr>
              <a:t> </a:t>
            </a:r>
            <a:r>
              <a:rPr lang="nb-NO" sz="1333" dirty="0" err="1">
                <a:latin typeface="Arial Nova" panose="020B0604020202020204" pitchFamily="34" charset="0"/>
                <a:cs typeface="Calibri" panose="020F0502020204030204" pitchFamily="34" charset="0"/>
              </a:rPr>
              <a:t>Authority</a:t>
            </a:r>
            <a:endParaRPr lang="nb-NO" sz="1333" dirty="0">
              <a:latin typeface="Arial Nova" panose="020B0604020202020204" pitchFamily="34" charset="0"/>
              <a:cs typeface="Calibri" panose="020F0502020204030204" pitchFamily="34" charset="0"/>
            </a:endParaRPr>
          </a:p>
          <a:p>
            <a:pPr marL="1439676" defTabSz="457189">
              <a:spcAft>
                <a:spcPts val="400"/>
              </a:spcAft>
              <a:defRPr/>
            </a:pPr>
            <a:r>
              <a:rPr lang="nb-NO" sz="1333" dirty="0">
                <a:latin typeface="Arial Nova" panose="020B0604020202020204" pitchFamily="34" charset="0"/>
                <a:cs typeface="Calibri" panose="020F0502020204030204" pitchFamily="34" charset="0"/>
              </a:rPr>
              <a:t>	Norwegian </a:t>
            </a:r>
            <a:r>
              <a:rPr lang="nb-NO" sz="1333" dirty="0" err="1">
                <a:latin typeface="Arial Nova" panose="020B0604020202020204" pitchFamily="34" charset="0"/>
                <a:cs typeface="Calibri" panose="020F0502020204030204" pitchFamily="34" charset="0"/>
              </a:rPr>
              <a:t>University</a:t>
            </a:r>
            <a:r>
              <a:rPr lang="nb-NO" sz="1333" dirty="0">
                <a:latin typeface="Arial Nova" panose="020B0604020202020204" pitchFamily="34" charset="0"/>
                <a:cs typeface="Calibri" panose="020F0502020204030204" pitchFamily="34" charset="0"/>
              </a:rPr>
              <a:t> of Science and Technology</a:t>
            </a:r>
            <a:endParaRPr lang="nb-NO" sz="1333" kern="0" dirty="0">
              <a:solidFill>
                <a:prstClr val="black"/>
              </a:solidFill>
              <a:latin typeface="Arial Nova" panose="020B0604020202020204" pitchFamily="34" charset="0"/>
              <a:cs typeface="Calibri" panose="020F0502020204030204" pitchFamily="34" charset="0"/>
            </a:endParaRPr>
          </a:p>
          <a:p>
            <a:pPr marL="1439676" defTabSz="457189">
              <a:spcAft>
                <a:spcPts val="400"/>
              </a:spcAft>
              <a:defRPr/>
            </a:pPr>
            <a:r>
              <a:rPr lang="nb-NO" sz="1333" dirty="0">
                <a:latin typeface="Arial Nova" panose="020B0604020202020204" pitchFamily="34" charset="0"/>
                <a:cs typeface="Calibri" panose="020F0502020204030204" pitchFamily="34" charset="0"/>
              </a:rPr>
              <a:t>	</a:t>
            </a:r>
            <a:r>
              <a:rPr lang="nb-NO" sz="1333" kern="0" dirty="0">
                <a:solidFill>
                  <a:prstClr val="black"/>
                </a:solidFill>
                <a:latin typeface="Arial Nova" panose="020B0604020202020204" pitchFamily="34" charset="0"/>
                <a:cs typeface="Calibri" panose="020F0502020204030204" pitchFamily="34" charset="0"/>
              </a:rPr>
              <a:t>ISO/TC 211 AG 5 – HMMG</a:t>
            </a:r>
          </a:p>
          <a:p>
            <a:pPr marL="1439676" defTabSz="457189">
              <a:spcAft>
                <a:spcPts val="400"/>
              </a:spcAft>
              <a:defRPr/>
            </a:pPr>
            <a:r>
              <a:rPr lang="nb-NO" sz="1333" kern="0" dirty="0">
                <a:solidFill>
                  <a:prstClr val="black"/>
                </a:solidFill>
                <a:latin typeface="Arial Nova" panose="020B0604020202020204" pitchFamily="34" charset="0"/>
                <a:cs typeface="Calibri" panose="020F0502020204030204" pitchFamily="34" charset="0"/>
              </a:rPr>
              <a:t>	</a:t>
            </a:r>
            <a:r>
              <a:rPr lang="nb-NO" sz="1100" kern="0" dirty="0">
                <a:solidFill>
                  <a:prstClr val="black"/>
                </a:solidFill>
                <a:latin typeface="Arial Nova" panose="020B0604020202020204" pitchFamily="34" charset="0"/>
                <a:cs typeface="Calibri" panose="020F0502020204030204" pitchFamily="34" charset="0"/>
                <a:hlinkClick r:id="rId5"/>
              </a:rPr>
              <a:t>knut.jetlund@kartverket.no</a:t>
            </a:r>
            <a:r>
              <a:rPr lang="nb-NO" sz="1100" kern="0" dirty="0">
                <a:solidFill>
                  <a:prstClr val="black"/>
                </a:solidFill>
                <a:latin typeface="Arial Nova" panose="020B0604020202020204" pitchFamily="34" charset="0"/>
                <a:cs typeface="Calibri" panose="020F0502020204030204" pitchFamily="34" charset="0"/>
              </a:rPr>
              <a:t> </a:t>
            </a:r>
          </a:p>
          <a:p>
            <a:pPr marL="1439676" defTabSz="457189">
              <a:spcAft>
                <a:spcPts val="400"/>
              </a:spcAft>
              <a:defRPr/>
            </a:pPr>
            <a:r>
              <a:rPr lang="nb-NO" sz="1100" kern="0" dirty="0">
                <a:solidFill>
                  <a:prstClr val="black"/>
                </a:solidFill>
                <a:latin typeface="Arial Nova" panose="020B0604020202020204" pitchFamily="34" charset="0"/>
                <a:cs typeface="Calibri" panose="020F0502020204030204" pitchFamily="34" charset="0"/>
              </a:rPr>
              <a:t>	LinkedIn: </a:t>
            </a:r>
            <a:r>
              <a:rPr lang="nb-NO" sz="1100" kern="0" dirty="0">
                <a:solidFill>
                  <a:prstClr val="black"/>
                </a:solidFill>
                <a:latin typeface="Arial Nova" panose="020B0604020202020204" pitchFamily="34" charset="0"/>
                <a:cs typeface="Calibri" panose="020F0502020204030204" pitchFamily="34" charset="0"/>
                <a:hlinkClick r:id="rId6"/>
              </a:rPr>
              <a:t>https://www.linkedin.com/in/knut-jetlund/</a:t>
            </a:r>
            <a:r>
              <a:rPr lang="nb-NO" sz="1100" kern="0" dirty="0">
                <a:solidFill>
                  <a:prstClr val="black"/>
                </a:solidFill>
                <a:latin typeface="Arial Nova" panose="020B0604020202020204" pitchFamily="34" charset="0"/>
                <a:cs typeface="Calibri" panose="020F0502020204030204" pitchFamily="34" charset="0"/>
              </a:rPr>
              <a:t>  </a:t>
            </a:r>
          </a:p>
        </p:txBody>
      </p:sp>
      <p:sp>
        <p:nvSpPr>
          <p:cNvPr id="19" name="Tittel 5">
            <a:extLst>
              <a:ext uri="{FF2B5EF4-FFF2-40B4-BE49-F238E27FC236}">
                <a16:creationId xmlns:a16="http://schemas.microsoft.com/office/drawing/2014/main" id="{CDF362BA-3D0E-4DA5-BDCC-35908C81F2E7}"/>
              </a:ext>
            </a:extLst>
          </p:cNvPr>
          <p:cNvSpPr>
            <a:spLocks noGrp="1"/>
          </p:cNvSpPr>
          <p:nvPr>
            <p:ph type="ctrTitle"/>
          </p:nvPr>
        </p:nvSpPr>
        <p:spPr>
          <a:xfrm>
            <a:off x="4847712" y="2273675"/>
            <a:ext cx="3031760" cy="1340461"/>
          </a:xfrm>
          <a:solidFill>
            <a:schemeClr val="bg1">
              <a:alpha val="50000"/>
            </a:schemeClr>
          </a:solidFill>
        </p:spPr>
        <p:txBody>
          <a:bodyPr>
            <a:normAutofit/>
          </a:bodyPr>
          <a:lstStyle/>
          <a:p>
            <a:pPr algn="ctr"/>
            <a:r>
              <a:rPr lang="en-US" sz="4267" dirty="0"/>
              <a:t>Thanks for listening!</a:t>
            </a:r>
          </a:p>
        </p:txBody>
      </p:sp>
      <p:pic>
        <p:nvPicPr>
          <p:cNvPr id="44" name="Picture 6" descr="Logo&#10;&#10;Description automatically generated">
            <a:extLst>
              <a:ext uri="{FF2B5EF4-FFF2-40B4-BE49-F238E27FC236}">
                <a16:creationId xmlns:a16="http://schemas.microsoft.com/office/drawing/2014/main" id="{99ADE495-F2BF-4E4A-AED4-67DB863EE89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3" name="Bilde 2">
            <a:extLst>
              <a:ext uri="{FF2B5EF4-FFF2-40B4-BE49-F238E27FC236}">
                <a16:creationId xmlns:a16="http://schemas.microsoft.com/office/drawing/2014/main" id="{C184CF17-423A-4819-B83F-B419DF1B818D}"/>
              </a:ext>
            </a:extLst>
          </p:cNvPr>
          <p:cNvPicPr>
            <a:picLocks noChangeAspect="1"/>
          </p:cNvPicPr>
          <p:nvPr/>
        </p:nvPicPr>
        <p:blipFill rotWithShape="1">
          <a:blip r:embed="rId8">
            <a:extLst>
              <a:ext uri="{28A0092B-C50C-407E-A947-70E740481C1C}">
                <a14:useLocalDpi xmlns:a14="http://schemas.microsoft.com/office/drawing/2010/main" val="0"/>
              </a:ext>
            </a:extLst>
          </a:blip>
          <a:srcRect l="-1" r="-5789"/>
          <a:stretch/>
        </p:blipFill>
        <p:spPr>
          <a:xfrm>
            <a:off x="6430002" y="4858034"/>
            <a:ext cx="1639275" cy="1549553"/>
          </a:xfrm>
          <a:prstGeom prst="rect">
            <a:avLst/>
          </a:prstGeom>
        </p:spPr>
      </p:pic>
    </p:spTree>
    <p:extLst>
      <p:ext uri="{BB962C8B-B14F-4D97-AF65-F5344CB8AC3E}">
        <p14:creationId xmlns:p14="http://schemas.microsoft.com/office/powerpoint/2010/main" val="884754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6" name="Tittel 5">
            <a:extLst>
              <a:ext uri="{FF2B5EF4-FFF2-40B4-BE49-F238E27FC236}">
                <a16:creationId xmlns:a16="http://schemas.microsoft.com/office/drawing/2014/main" id="{ECDC50E7-26AE-4D8B-82AE-4BAC7A7AE7A5}"/>
              </a:ext>
            </a:extLst>
          </p:cNvPr>
          <p:cNvSpPr>
            <a:spLocks noGrp="1"/>
          </p:cNvSpPr>
          <p:nvPr>
            <p:ph type="title"/>
          </p:nvPr>
        </p:nvSpPr>
        <p:spPr>
          <a:xfrm>
            <a:off x="1219879" y="348564"/>
            <a:ext cx="8825643" cy="1143000"/>
          </a:xfrm>
        </p:spPr>
        <p:txBody>
          <a:bodyPr>
            <a:noAutofit/>
          </a:bodyPr>
          <a:lstStyle/>
          <a:p>
            <a:r>
              <a:rPr lang="nb-NO" sz="3200" dirty="0" err="1">
                <a:latin typeface="Arial Nova" panose="020B0504020202020204" pitchFamily="34" charset="0"/>
              </a:rPr>
              <a:t>Reuse</a:t>
            </a:r>
            <a:r>
              <a:rPr lang="nb-NO" sz="3200" dirty="0">
                <a:latin typeface="Arial Nova" panose="020B0504020202020204" pitchFamily="34" charset="0"/>
              </a:rPr>
              <a:t> of </a:t>
            </a:r>
            <a:r>
              <a:rPr lang="nb-NO" sz="3200" dirty="0" err="1">
                <a:latin typeface="Arial Nova" panose="020B0504020202020204" pitchFamily="34" charset="0"/>
              </a:rPr>
              <a:t>information</a:t>
            </a:r>
            <a:r>
              <a:rPr lang="nb-NO" sz="3200" dirty="0">
                <a:latin typeface="Arial Nova" panose="020B0504020202020204" pitchFamily="34" charset="0"/>
              </a:rPr>
              <a:t> </a:t>
            </a:r>
            <a:r>
              <a:rPr lang="nb-NO" sz="3200" dirty="0" err="1">
                <a:latin typeface="Arial Nova" panose="020B0504020202020204" pitchFamily="34" charset="0"/>
              </a:rPr>
              <a:t>across</a:t>
            </a:r>
            <a:r>
              <a:rPr lang="nb-NO" sz="3200" dirty="0">
                <a:latin typeface="Arial Nova" panose="020B0504020202020204" pitchFamily="34" charset="0"/>
              </a:rPr>
              <a:t> </a:t>
            </a:r>
            <a:r>
              <a:rPr lang="nb-NO" sz="3200" dirty="0" err="1">
                <a:latin typeface="Arial Nova" panose="020B0504020202020204" pitchFamily="34" charset="0"/>
              </a:rPr>
              <a:t>domain</a:t>
            </a:r>
            <a:r>
              <a:rPr lang="nb-NO" sz="3200" dirty="0">
                <a:latin typeface="Arial Nova" panose="020B0504020202020204" pitchFamily="34" charset="0"/>
              </a:rPr>
              <a:t> borders</a:t>
            </a:r>
          </a:p>
        </p:txBody>
      </p:sp>
      <p:sp>
        <p:nvSpPr>
          <p:cNvPr id="3" name="TekstSylinder 2">
            <a:extLst>
              <a:ext uri="{FF2B5EF4-FFF2-40B4-BE49-F238E27FC236}">
                <a16:creationId xmlns:a16="http://schemas.microsoft.com/office/drawing/2014/main" id="{97FF7773-B8E4-481F-8304-3CB29A8E34B2}"/>
              </a:ext>
            </a:extLst>
          </p:cNvPr>
          <p:cNvSpPr txBox="1"/>
          <p:nvPr/>
        </p:nvSpPr>
        <p:spPr>
          <a:xfrm>
            <a:off x="6802096" y="1441643"/>
            <a:ext cx="5110512" cy="4052007"/>
          </a:xfrm>
          <a:prstGeom prst="rect">
            <a:avLst/>
          </a:prstGeom>
          <a:noFill/>
        </p:spPr>
        <p:txBody>
          <a:bodyPr wrap="square" rtlCol="0">
            <a:spAutoFit/>
          </a:bodyPr>
          <a:lstStyle/>
          <a:p>
            <a:pPr marL="380990" indent="-380990">
              <a:spcAft>
                <a:spcPts val="800"/>
              </a:spcAft>
              <a:buFont typeface="Arial" panose="020B0604020202020204" pitchFamily="34" charset="0"/>
              <a:buChar char="•"/>
            </a:pPr>
            <a:r>
              <a:rPr lang="nb-NO" sz="2133" u="sng" dirty="0">
                <a:latin typeface="Arial Nova" panose="020B0504020202020204" pitchFamily="34" charset="0"/>
              </a:rPr>
              <a:t>The </a:t>
            </a:r>
            <a:r>
              <a:rPr lang="nb-NO" sz="2133" u="sng" dirty="0" err="1">
                <a:latin typeface="Arial Nova" panose="020B0504020202020204" pitchFamily="34" charset="0"/>
              </a:rPr>
              <a:t>challenge</a:t>
            </a:r>
            <a:r>
              <a:rPr lang="nb-NO" sz="2133" u="sng" dirty="0">
                <a:latin typeface="Arial Nova" panose="020B0504020202020204" pitchFamily="34" charset="0"/>
              </a:rPr>
              <a:t>:</a:t>
            </a:r>
          </a:p>
          <a:p>
            <a:pPr marL="380990" indent="-380990">
              <a:spcAft>
                <a:spcPts val="800"/>
              </a:spcAft>
              <a:buFont typeface="Arial" panose="020B0604020202020204" pitchFamily="34" charset="0"/>
              <a:buChar char="•"/>
            </a:pPr>
            <a:r>
              <a:rPr lang="nb-NO" sz="2400" dirty="0" err="1">
                <a:latin typeface="Arial Nova" panose="020B0504020202020204" pitchFamily="34" charset="0"/>
              </a:rPr>
              <a:t>Reuse</a:t>
            </a:r>
            <a:r>
              <a:rPr lang="nb-NO" sz="2400" dirty="0">
                <a:latin typeface="Arial Nova" panose="020B0504020202020204" pitchFamily="34" charset="0"/>
              </a:rPr>
              <a:t> </a:t>
            </a:r>
            <a:r>
              <a:rPr lang="nb-NO" sz="2400" dirty="0" err="1">
                <a:latin typeface="Arial Nova" panose="020B0504020202020204" pitchFamily="34" charset="0"/>
              </a:rPr>
              <a:t>requires</a:t>
            </a:r>
            <a:r>
              <a:rPr lang="nb-NO" sz="2400" dirty="0">
                <a:latin typeface="Arial Nova" panose="020B0504020202020204" pitchFamily="34" charset="0"/>
              </a:rPr>
              <a:t> a </a:t>
            </a:r>
            <a:r>
              <a:rPr lang="nb-NO" sz="2400" dirty="0" err="1">
                <a:latin typeface="Arial Nova" panose="020B0504020202020204" pitchFamily="34" charset="0"/>
              </a:rPr>
              <a:t>common</a:t>
            </a:r>
            <a:r>
              <a:rPr lang="nb-NO" sz="2400" dirty="0">
                <a:latin typeface="Arial Nova" panose="020B0504020202020204" pitchFamily="34" charset="0"/>
              </a:rPr>
              <a:t> </a:t>
            </a:r>
            <a:r>
              <a:rPr lang="nb-NO" sz="2400" dirty="0" err="1">
                <a:latin typeface="Arial Nova" panose="020B0504020202020204" pitchFamily="34" charset="0"/>
              </a:rPr>
              <a:t>understanding</a:t>
            </a:r>
            <a:r>
              <a:rPr lang="nb-NO" sz="2400" dirty="0">
                <a:latin typeface="Arial Nova" panose="020B0504020202020204" pitchFamily="34" charset="0"/>
              </a:rPr>
              <a:t> of </a:t>
            </a:r>
            <a:r>
              <a:rPr lang="nb-NO" sz="2400" dirty="0" err="1">
                <a:latin typeface="Arial Nova" panose="020B0504020202020204" pitchFamily="34" charset="0"/>
              </a:rPr>
              <a:t>how</a:t>
            </a:r>
            <a:r>
              <a:rPr lang="nb-NO" sz="2400" dirty="0">
                <a:latin typeface="Arial Nova" panose="020B0504020202020204" pitchFamily="34" charset="0"/>
              </a:rPr>
              <a:t> </a:t>
            </a:r>
            <a:r>
              <a:rPr lang="nb-NO" sz="2400" dirty="0" err="1">
                <a:latin typeface="Arial Nova" panose="020B0504020202020204" pitchFamily="34" charset="0"/>
              </a:rPr>
              <a:t>the</a:t>
            </a:r>
            <a:r>
              <a:rPr lang="nb-NO" sz="2400" dirty="0">
                <a:latin typeface="Arial Nova" panose="020B0504020202020204" pitchFamily="34" charset="0"/>
              </a:rPr>
              <a:t> real </a:t>
            </a:r>
            <a:r>
              <a:rPr lang="nb-NO" sz="2400" dirty="0" err="1">
                <a:latin typeface="Arial Nova" panose="020B0504020202020204" pitchFamily="34" charset="0"/>
              </a:rPr>
              <a:t>world</a:t>
            </a:r>
            <a:r>
              <a:rPr lang="nb-NO" sz="2400" dirty="0">
                <a:latin typeface="Arial Nova" panose="020B0504020202020204" pitchFamily="34" charset="0"/>
              </a:rPr>
              <a:t> is </a:t>
            </a:r>
            <a:r>
              <a:rPr lang="nb-NO" sz="2400" dirty="0" err="1">
                <a:latin typeface="Arial Nova" panose="020B0504020202020204" pitchFamily="34" charset="0"/>
              </a:rPr>
              <a:t>described</a:t>
            </a:r>
            <a:r>
              <a:rPr lang="nb-NO" sz="2400" dirty="0">
                <a:latin typeface="Arial Nova" panose="020B0504020202020204" pitchFamily="34" charset="0"/>
              </a:rPr>
              <a:t> in </a:t>
            </a:r>
            <a:r>
              <a:rPr lang="nb-NO" sz="2400" dirty="0" err="1">
                <a:latin typeface="Arial Nova" panose="020B0504020202020204" pitchFamily="34" charset="0"/>
              </a:rPr>
              <a:t>information</a:t>
            </a:r>
            <a:r>
              <a:rPr lang="nb-NO" sz="2400" dirty="0">
                <a:latin typeface="Arial Nova" panose="020B0504020202020204" pitchFamily="34" charset="0"/>
              </a:rPr>
              <a:t> </a:t>
            </a:r>
            <a:r>
              <a:rPr lang="nb-NO" sz="2400" dirty="0" err="1">
                <a:latin typeface="Arial Nova" panose="020B0504020202020204" pitchFamily="34" charset="0"/>
              </a:rPr>
              <a:t>models</a:t>
            </a:r>
            <a:endParaRPr lang="nb-NO" sz="2400"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Modelling</a:t>
            </a:r>
            <a:r>
              <a:rPr lang="nb-NO" sz="2133" dirty="0">
                <a:latin typeface="Arial Nova" panose="020B0504020202020204" pitchFamily="34" charset="0"/>
              </a:rPr>
              <a:t> </a:t>
            </a:r>
            <a:r>
              <a:rPr lang="nb-NO" sz="2133" dirty="0" err="1">
                <a:latin typeface="Arial Nova" panose="020B0504020202020204" pitchFamily="34" charset="0"/>
              </a:rPr>
              <a:t>language</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Terminology</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Geometry</a:t>
            </a:r>
            <a:r>
              <a:rPr lang="nb-NO" sz="2133" dirty="0">
                <a:latin typeface="Arial Nova" panose="020B0504020202020204" pitchFamily="34" charset="0"/>
              </a:rPr>
              <a:t> and location </a:t>
            </a:r>
            <a:r>
              <a:rPr lang="nb-NO" sz="2133" dirty="0" err="1">
                <a:latin typeface="Arial Nova" panose="020B0504020202020204" pitchFamily="34" charset="0"/>
              </a:rPr>
              <a:t>referencing</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a:latin typeface="Arial Nova" panose="020B0504020202020204" pitchFamily="34" charset="0"/>
              </a:rPr>
              <a:t>Exchange </a:t>
            </a:r>
            <a:r>
              <a:rPr lang="nb-NO" sz="2133" dirty="0" err="1">
                <a:latin typeface="Arial Nova" panose="020B0504020202020204" pitchFamily="34" charset="0"/>
              </a:rPr>
              <a:t>technologies</a:t>
            </a:r>
            <a:endParaRPr lang="nb-NO" sz="2133" dirty="0">
              <a:latin typeface="Arial Nova" panose="020B0504020202020204" pitchFamily="34" charset="0"/>
            </a:endParaRPr>
          </a:p>
        </p:txBody>
      </p:sp>
      <p:pic>
        <p:nvPicPr>
          <p:cNvPr id="12" name="Picture 4">
            <a:extLst>
              <a:ext uri="{FF2B5EF4-FFF2-40B4-BE49-F238E27FC236}">
                <a16:creationId xmlns:a16="http://schemas.microsoft.com/office/drawing/2014/main" id="{E0F03DF3-F4DC-4B9D-ABAF-BC2E90FB083E}"/>
              </a:ext>
            </a:extLst>
          </p:cNvPr>
          <p:cNvPicPr>
            <a:picLocks noGrp="1" noChangeAspect="1" noChangeArrowheads="1"/>
          </p:cNvPicPr>
          <p:nvPr>
            <p:ph idx="1"/>
          </p:nvPr>
        </p:nvPicPr>
        <p:blipFill rotWithShape="1">
          <a:blip r:embed="rId4" cstate="hqprint">
            <a:extLst>
              <a:ext uri="{28A0092B-C50C-407E-A947-70E740481C1C}">
                <a14:useLocalDpi xmlns:a14="http://schemas.microsoft.com/office/drawing/2010/main"/>
              </a:ext>
            </a:extLst>
          </a:blip>
          <a:srcRect/>
          <a:stretch/>
        </p:blipFill>
        <p:spPr bwMode="auto">
          <a:xfrm>
            <a:off x="1370397" y="1563949"/>
            <a:ext cx="5294571" cy="4441740"/>
          </a:xfrm>
          <a:prstGeom prst="rect">
            <a:avLst/>
          </a:prstGeom>
          <a:noFill/>
          <a:extLst>
            <a:ext uri="{909E8E84-426E-40DD-AFC4-6F175D3DCCD1}">
              <a14:hiddenFill xmlns:a14="http://schemas.microsoft.com/office/drawing/2010/main">
                <a:solidFill>
                  <a:srgbClr val="FFFFFF"/>
                </a:solidFill>
              </a14:hiddenFill>
            </a:ext>
          </a:extLst>
        </p:spPr>
      </p:pic>
      <p:pic>
        <p:nvPicPr>
          <p:cNvPr id="8" name="Bilde 7">
            <a:extLst>
              <a:ext uri="{FF2B5EF4-FFF2-40B4-BE49-F238E27FC236}">
                <a16:creationId xmlns:a16="http://schemas.microsoft.com/office/drawing/2014/main" id="{B94D8DC0-5398-4055-9196-6A446DCA7EEB}"/>
              </a:ext>
            </a:extLst>
          </p:cNvPr>
          <p:cNvPicPr>
            <a:picLocks noChangeAspect="1"/>
          </p:cNvPicPr>
          <p:nvPr/>
        </p:nvPicPr>
        <p:blipFill>
          <a:blip r:embed="rId5"/>
          <a:stretch>
            <a:fillRect/>
          </a:stretch>
        </p:blipFill>
        <p:spPr>
          <a:xfrm>
            <a:off x="1351599" y="2819876"/>
            <a:ext cx="5332167" cy="2041211"/>
          </a:xfrm>
          <a:prstGeom prst="rect">
            <a:avLst/>
          </a:prstGeom>
        </p:spPr>
      </p:pic>
      <p:sp>
        <p:nvSpPr>
          <p:cNvPr id="35" name="TekstSylinder 34">
            <a:extLst>
              <a:ext uri="{FF2B5EF4-FFF2-40B4-BE49-F238E27FC236}">
                <a16:creationId xmlns:a16="http://schemas.microsoft.com/office/drawing/2014/main" id="{11A5C222-A62A-407E-BBB8-D6C00DF2EB42}"/>
              </a:ext>
            </a:extLst>
          </p:cNvPr>
          <p:cNvSpPr txBox="1"/>
          <p:nvPr/>
        </p:nvSpPr>
        <p:spPr>
          <a:xfrm>
            <a:off x="1305035" y="5694363"/>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spTree>
    <p:extLst>
      <p:ext uri="{BB962C8B-B14F-4D97-AF65-F5344CB8AC3E}">
        <p14:creationId xmlns:p14="http://schemas.microsoft.com/office/powerpoint/2010/main" val="294932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087F9D-25E2-49EA-A74D-F574C970EFA9}"/>
              </a:ext>
            </a:extLst>
          </p:cNvPr>
          <p:cNvSpPr>
            <a:spLocks noGrp="1"/>
          </p:cNvSpPr>
          <p:nvPr>
            <p:ph type="title"/>
          </p:nvPr>
        </p:nvSpPr>
        <p:spPr>
          <a:xfrm>
            <a:off x="1592837" y="473077"/>
            <a:ext cx="8369368" cy="1143000"/>
          </a:xfrm>
        </p:spPr>
        <p:txBody>
          <a:bodyPr>
            <a:noAutofit/>
          </a:bodyPr>
          <a:lstStyle/>
          <a:p>
            <a:r>
              <a:rPr lang="nb-NO" sz="3733" dirty="0"/>
              <a:t>DIKW</a:t>
            </a:r>
            <a:br>
              <a:rPr lang="nb-NO" sz="3733" dirty="0"/>
            </a:br>
            <a:r>
              <a:rPr lang="nb-NO" sz="3733" dirty="0"/>
              <a:t>- </a:t>
            </a:r>
            <a:r>
              <a:rPr lang="nb-NO" sz="3200" dirty="0"/>
              <a:t>Data, Information, Knowledge and </a:t>
            </a:r>
            <a:r>
              <a:rPr lang="nb-NO" sz="3200" dirty="0" err="1"/>
              <a:t>Wisdom</a:t>
            </a:r>
            <a:endParaRPr lang="en-US" sz="3200" dirty="0"/>
          </a:p>
        </p:txBody>
      </p:sp>
      <p:pic>
        <p:nvPicPr>
          <p:cNvPr id="7" name="Plassholder for innhold 6">
            <a:extLst>
              <a:ext uri="{FF2B5EF4-FFF2-40B4-BE49-F238E27FC236}">
                <a16:creationId xmlns:a16="http://schemas.microsoft.com/office/drawing/2014/main" id="{65647F73-00D0-4F6D-B46A-D593D25F5507}"/>
              </a:ext>
            </a:extLst>
          </p:cNvPr>
          <p:cNvPicPr>
            <a:picLocks noGrp="1" noChangeAspect="1"/>
          </p:cNvPicPr>
          <p:nvPr>
            <p:ph idx="1"/>
          </p:nvPr>
        </p:nvPicPr>
        <p:blipFill>
          <a:blip r:embed="rId3"/>
          <a:stretch>
            <a:fillRect/>
          </a:stretch>
        </p:blipFill>
        <p:spPr>
          <a:xfrm>
            <a:off x="1409750" y="2284890"/>
            <a:ext cx="4163129" cy="3396585"/>
          </a:xfrm>
        </p:spPr>
      </p:pic>
      <p:pic>
        <p:nvPicPr>
          <p:cNvPr id="10" name="Bilde 9" descr="stripe_tekst_eng_16_9.jpg">
            <a:extLst>
              <a:ext uri="{FF2B5EF4-FFF2-40B4-BE49-F238E27FC236}">
                <a16:creationId xmlns:a16="http://schemas.microsoft.com/office/drawing/2014/main" id="{03DB59FE-DD1B-4FE3-9784-A0C2E213076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5368"/>
            <a:ext cx="860803" cy="6858000"/>
          </a:xfrm>
          <a:prstGeom prst="rect">
            <a:avLst/>
          </a:prstGeom>
        </p:spPr>
      </p:pic>
      <p:sp>
        <p:nvSpPr>
          <p:cNvPr id="3" name="Rektangel 2">
            <a:extLst>
              <a:ext uri="{FF2B5EF4-FFF2-40B4-BE49-F238E27FC236}">
                <a16:creationId xmlns:a16="http://schemas.microsoft.com/office/drawing/2014/main" id="{31387C7C-652F-436A-AE04-D7236A31DAF2}"/>
              </a:ext>
            </a:extLst>
          </p:cNvPr>
          <p:cNvSpPr/>
          <p:nvPr/>
        </p:nvSpPr>
        <p:spPr>
          <a:xfrm>
            <a:off x="1592837" y="5810406"/>
            <a:ext cx="3911355" cy="297454"/>
          </a:xfrm>
          <a:prstGeom prst="rect">
            <a:avLst/>
          </a:prstGeom>
        </p:spPr>
        <p:txBody>
          <a:bodyPr wrap="square">
            <a:spAutoFit/>
          </a:bodyPr>
          <a:lstStyle/>
          <a:p>
            <a:r>
              <a:rPr lang="en-US" sz="1333" dirty="0">
                <a:latin typeface="Calibri" panose="020F0502020204030204" pitchFamily="34" charset="0"/>
                <a:ea typeface="Times New Roman" panose="02020603050405020304" pitchFamily="18" charset="0"/>
                <a:cs typeface="Times New Roman" panose="02020603050405020304" pitchFamily="18" charset="0"/>
              </a:rPr>
              <a:t>The DIKW Hierarchy. Adapted from (Rowley, 2007).</a:t>
            </a:r>
            <a:endParaRPr lang="en-US" sz="1333" dirty="0"/>
          </a:p>
        </p:txBody>
      </p:sp>
      <p:pic>
        <p:nvPicPr>
          <p:cNvPr id="5" name="Bilde 4">
            <a:extLst>
              <a:ext uri="{FF2B5EF4-FFF2-40B4-BE49-F238E27FC236}">
                <a16:creationId xmlns:a16="http://schemas.microsoft.com/office/drawing/2014/main" id="{D49CD422-A0BD-47EC-AE2E-AD7965FEB4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6226" y="2233090"/>
            <a:ext cx="3962400" cy="3838575"/>
          </a:xfrm>
          <a:prstGeom prst="rect">
            <a:avLst/>
          </a:prstGeom>
        </p:spPr>
      </p:pic>
    </p:spTree>
    <p:extLst>
      <p:ext uri="{BB962C8B-B14F-4D97-AF65-F5344CB8AC3E}">
        <p14:creationId xmlns:p14="http://schemas.microsoft.com/office/powerpoint/2010/main" val="1032829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a:xfrm>
            <a:off x="1160289" y="397785"/>
            <a:ext cx="10466554" cy="703912"/>
          </a:xfrm>
        </p:spPr>
        <p:txBody>
          <a:bodyPr/>
          <a:lstStyle/>
          <a:p>
            <a:r>
              <a:rPr lang="nb-NO" dirty="0"/>
              <a:t>Information </a:t>
            </a:r>
            <a:r>
              <a:rPr lang="nb-NO" dirty="0" err="1"/>
              <a:t>models</a:t>
            </a:r>
            <a:r>
              <a:rPr lang="nb-NO" dirty="0"/>
              <a:t> and </a:t>
            </a:r>
            <a:r>
              <a:rPr lang="nb-NO" dirty="0" err="1"/>
              <a:t>ontologies</a:t>
            </a:r>
            <a:endParaRPr lang="nb-NO" dirty="0"/>
          </a:p>
        </p:txBody>
      </p:sp>
      <p:sp>
        <p:nvSpPr>
          <p:cNvPr id="7" name="Plassholder for innhold 6">
            <a:extLst>
              <a:ext uri="{FF2B5EF4-FFF2-40B4-BE49-F238E27FC236}">
                <a16:creationId xmlns:a16="http://schemas.microsoft.com/office/drawing/2014/main" id="{6D0927BC-31C6-4B07-ABA8-EF2C67DA5228}"/>
              </a:ext>
            </a:extLst>
          </p:cNvPr>
          <p:cNvSpPr txBox="1">
            <a:spLocks noGrp="1"/>
          </p:cNvSpPr>
          <p:nvPr>
            <p:ph idx="1"/>
          </p:nvPr>
        </p:nvSpPr>
        <p:spPr>
          <a:xfrm>
            <a:off x="1227577" y="1337920"/>
            <a:ext cx="7632659" cy="4098687"/>
          </a:xfrm>
          <a:prstGeom prst="rect">
            <a:avLst/>
          </a:prstGeom>
          <a:noFill/>
        </p:spPr>
        <p:txBody>
          <a:bodyPr wrap="square" rtlCol="0">
            <a:spAutoFit/>
          </a:bodyPr>
          <a:lstStyle/>
          <a:p>
            <a:pPr marL="380990" indent="-380990">
              <a:spcBef>
                <a:spcPts val="800"/>
              </a:spcBef>
            </a:pPr>
            <a:r>
              <a:rPr lang="en-US" sz="2133" i="1" dirty="0"/>
              <a:t>Information model</a:t>
            </a:r>
          </a:p>
          <a:p>
            <a:pPr marL="914377" lvl="1">
              <a:spcBef>
                <a:spcPts val="800"/>
              </a:spcBef>
            </a:pPr>
            <a:r>
              <a:rPr lang="en-US" sz="1333" i="1" dirty="0"/>
              <a:t>“… a </a:t>
            </a:r>
            <a:r>
              <a:rPr lang="en-US" sz="1333" b="1" i="1" dirty="0"/>
              <a:t>formal description </a:t>
            </a:r>
            <a:r>
              <a:rPr lang="en-US" sz="1333" i="1" dirty="0"/>
              <a:t>of types of ideas, facts and processes which together form </a:t>
            </a:r>
            <a:r>
              <a:rPr lang="en-US" sz="1333" b="1" i="1" dirty="0"/>
              <a:t>a model of a portion of interest of the real world </a:t>
            </a:r>
            <a:r>
              <a:rPr lang="en-US" sz="1333" i="1" dirty="0"/>
              <a:t>and which provides an </a:t>
            </a:r>
            <a:r>
              <a:rPr lang="en-US" sz="1333" b="1" i="1" dirty="0"/>
              <a:t>explicit set of interpretation rules</a:t>
            </a:r>
            <a:r>
              <a:rPr lang="en-US" sz="1333" i="1" dirty="0"/>
              <a:t>.” </a:t>
            </a:r>
            <a:r>
              <a:rPr lang="en-US" sz="1333" dirty="0"/>
              <a:t>(Schenck and Wilson, 1994). </a:t>
            </a:r>
          </a:p>
          <a:p>
            <a:pPr marL="914377" lvl="1">
              <a:spcBef>
                <a:spcPts val="800"/>
              </a:spcBef>
            </a:pPr>
            <a:r>
              <a:rPr lang="en-US" sz="1333" dirty="0"/>
              <a:t>“</a:t>
            </a:r>
            <a:r>
              <a:rPr lang="en-US" sz="1333" i="1" dirty="0"/>
              <a:t>… a representation of concepts, relationships, constraints, rules, and operations to specify data semantics for a chosen domain of discourse</a:t>
            </a:r>
            <a:r>
              <a:rPr lang="en-US" sz="1333" dirty="0"/>
              <a:t>” (Zhao et al., 2011)</a:t>
            </a:r>
          </a:p>
          <a:p>
            <a:pPr marL="380990">
              <a:spcBef>
                <a:spcPts val="800"/>
              </a:spcBef>
            </a:pPr>
            <a:r>
              <a:rPr lang="en-US" sz="2133" dirty="0"/>
              <a:t>≈ Ontology</a:t>
            </a:r>
          </a:p>
          <a:p>
            <a:pPr marL="914377" lvl="1">
              <a:spcBef>
                <a:spcPts val="800"/>
              </a:spcBef>
            </a:pPr>
            <a:r>
              <a:rPr lang="en-US" sz="1333" i="1" dirty="0"/>
              <a:t>“… a set of precise descriptive statements about some part of the world (usually referred to as the domain of interest or the subject matter of the ontology)” (</a:t>
            </a:r>
            <a:r>
              <a:rPr lang="en-US" sz="1333" i="1" dirty="0" err="1"/>
              <a:t>Hitzler</a:t>
            </a:r>
            <a:r>
              <a:rPr lang="en-US" sz="1333" i="1" dirty="0"/>
              <a:t> et al., 2012)</a:t>
            </a:r>
          </a:p>
          <a:p>
            <a:pPr marL="914377" lvl="1">
              <a:spcBef>
                <a:spcPts val="800"/>
              </a:spcBef>
            </a:pPr>
            <a:r>
              <a:rPr lang="en-US" sz="1333" i="1" dirty="0"/>
              <a:t>“… a common vocabulary for researchers who need to share information in a domain. It includes machine-interpretable definitions of basic concepts in the domain and relations among them”. (Noy and McGuinness, 2001)</a:t>
            </a:r>
          </a:p>
          <a:p>
            <a:pPr marL="380990">
              <a:spcBef>
                <a:spcPts val="800"/>
              </a:spcBef>
            </a:pPr>
            <a:r>
              <a:rPr lang="en-US" sz="2133" dirty="0"/>
              <a:t>Vocabulary</a:t>
            </a:r>
          </a:p>
          <a:p>
            <a:pPr marL="914377" lvl="1">
              <a:spcBef>
                <a:spcPts val="800"/>
              </a:spcBef>
            </a:pPr>
            <a:r>
              <a:rPr lang="en-US" sz="1333" i="1" dirty="0"/>
              <a:t>“terminological dictionary that contains designations and definitions from one or more domains or subjects”.</a:t>
            </a:r>
          </a:p>
        </p:txBody>
      </p:sp>
      <p:sp>
        <p:nvSpPr>
          <p:cNvPr id="9" name="TekstSylinder 8">
            <a:extLst>
              <a:ext uri="{FF2B5EF4-FFF2-40B4-BE49-F238E27FC236}">
                <a16:creationId xmlns:a16="http://schemas.microsoft.com/office/drawing/2014/main" id="{E7F0BC21-2D78-4E1F-B2B5-2C32E0E43CD5}"/>
              </a:ext>
            </a:extLst>
          </p:cNvPr>
          <p:cNvSpPr txBox="1"/>
          <p:nvPr/>
        </p:nvSpPr>
        <p:spPr>
          <a:xfrm>
            <a:off x="8902278" y="2565202"/>
            <a:ext cx="299371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dirty="0"/>
              <a:t>Rules to understand data in a </a:t>
            </a:r>
            <a:r>
              <a:rPr lang="nb-NO" dirty="0" err="1"/>
              <a:t>context</a:t>
            </a:r>
            <a:endParaRPr lang="en-US" dirty="0"/>
          </a:p>
        </p:txBody>
      </p:sp>
      <p:sp>
        <p:nvSpPr>
          <p:cNvPr id="13" name="TekstSylinder 12">
            <a:extLst>
              <a:ext uri="{FF2B5EF4-FFF2-40B4-BE49-F238E27FC236}">
                <a16:creationId xmlns:a16="http://schemas.microsoft.com/office/drawing/2014/main" id="{7054BA39-899E-4E2F-988B-07F50662253D}"/>
              </a:ext>
            </a:extLst>
          </p:cNvPr>
          <p:cNvSpPr txBox="1"/>
          <p:nvPr/>
        </p:nvSpPr>
        <p:spPr>
          <a:xfrm>
            <a:off x="8991085" y="4838067"/>
            <a:ext cx="290491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dirty="0" err="1"/>
              <a:t>Defines</a:t>
            </a:r>
            <a:r>
              <a:rPr lang="nb-NO" dirty="0"/>
              <a:t> the </a:t>
            </a:r>
            <a:r>
              <a:rPr lang="nb-NO" dirty="0" err="1"/>
              <a:t>concepts</a:t>
            </a:r>
            <a:endParaRPr lang="en-US" dirty="0"/>
          </a:p>
        </p:txBody>
      </p:sp>
      <p:sp>
        <p:nvSpPr>
          <p:cNvPr id="14" name="TekstSylinder 13">
            <a:extLst>
              <a:ext uri="{FF2B5EF4-FFF2-40B4-BE49-F238E27FC236}">
                <a16:creationId xmlns:a16="http://schemas.microsoft.com/office/drawing/2014/main" id="{EB480B03-F437-4EDD-A647-5098AFAE8460}"/>
              </a:ext>
            </a:extLst>
          </p:cNvPr>
          <p:cNvSpPr txBox="1"/>
          <p:nvPr/>
        </p:nvSpPr>
        <p:spPr>
          <a:xfrm>
            <a:off x="8902279" y="3429000"/>
            <a:ext cx="299371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dirty="0" err="1"/>
              <a:t>Implements</a:t>
            </a:r>
            <a:r>
              <a:rPr lang="nb-NO" dirty="0"/>
              <a:t> the </a:t>
            </a:r>
            <a:r>
              <a:rPr lang="nb-NO" dirty="0" err="1"/>
              <a:t>concepts</a:t>
            </a:r>
            <a:r>
              <a:rPr lang="nb-NO" dirty="0"/>
              <a:t> in a </a:t>
            </a:r>
            <a:r>
              <a:rPr lang="nb-NO" dirty="0" err="1"/>
              <a:t>modelling</a:t>
            </a:r>
            <a:r>
              <a:rPr lang="nb-NO" dirty="0"/>
              <a:t> </a:t>
            </a:r>
            <a:r>
              <a:rPr lang="nb-NO" dirty="0" err="1"/>
              <a:t>language</a:t>
            </a:r>
            <a:endParaRPr lang="en-US" dirty="0"/>
          </a:p>
        </p:txBody>
      </p:sp>
      <p:cxnSp>
        <p:nvCxnSpPr>
          <p:cNvPr id="18" name="Rett linje 17">
            <a:extLst>
              <a:ext uri="{FF2B5EF4-FFF2-40B4-BE49-F238E27FC236}">
                <a16:creationId xmlns:a16="http://schemas.microsoft.com/office/drawing/2014/main" id="{AE6368C3-2766-428D-8158-C147373D0E7B}"/>
              </a:ext>
            </a:extLst>
          </p:cNvPr>
          <p:cNvCxnSpPr/>
          <p:nvPr/>
        </p:nvCxnSpPr>
        <p:spPr>
          <a:xfrm flipV="1">
            <a:off x="279524" y="4498059"/>
            <a:ext cx="11632952" cy="53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ett pilkobling 19">
            <a:extLst>
              <a:ext uri="{FF2B5EF4-FFF2-40B4-BE49-F238E27FC236}">
                <a16:creationId xmlns:a16="http://schemas.microsoft.com/office/drawing/2014/main" id="{993C4F32-E941-4CE6-84EF-B971EA8FFE6B}"/>
              </a:ext>
            </a:extLst>
          </p:cNvPr>
          <p:cNvCxnSpPr>
            <a:cxnSpLocks/>
            <a:stCxn id="9" idx="1"/>
          </p:cNvCxnSpPr>
          <p:nvPr/>
        </p:nvCxnSpPr>
        <p:spPr>
          <a:xfrm flipH="1" flipV="1">
            <a:off x="4064854" y="1521439"/>
            <a:ext cx="4837424" cy="13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164FC3B8-1908-4099-9480-8A98E823469C}"/>
              </a:ext>
            </a:extLst>
          </p:cNvPr>
          <p:cNvCxnSpPr>
            <a:cxnSpLocks/>
            <a:stCxn id="9" idx="1"/>
          </p:cNvCxnSpPr>
          <p:nvPr/>
        </p:nvCxnSpPr>
        <p:spPr>
          <a:xfrm flipH="1">
            <a:off x="3128291" y="2888368"/>
            <a:ext cx="5773987" cy="170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Rett pilkobling 23">
            <a:extLst>
              <a:ext uri="{FF2B5EF4-FFF2-40B4-BE49-F238E27FC236}">
                <a16:creationId xmlns:a16="http://schemas.microsoft.com/office/drawing/2014/main" id="{846847E9-CD8B-4BBF-BF47-776DAE3FB67E}"/>
              </a:ext>
            </a:extLst>
          </p:cNvPr>
          <p:cNvCxnSpPr>
            <a:cxnSpLocks/>
            <a:stCxn id="14" idx="1"/>
          </p:cNvCxnSpPr>
          <p:nvPr/>
        </p:nvCxnSpPr>
        <p:spPr>
          <a:xfrm flipH="1" flipV="1">
            <a:off x="4064854" y="1521439"/>
            <a:ext cx="4837425" cy="2230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Rett pilkobling 25">
            <a:extLst>
              <a:ext uri="{FF2B5EF4-FFF2-40B4-BE49-F238E27FC236}">
                <a16:creationId xmlns:a16="http://schemas.microsoft.com/office/drawing/2014/main" id="{1A92F2B8-DB6F-42FA-B962-FFA098CC2F75}"/>
              </a:ext>
            </a:extLst>
          </p:cNvPr>
          <p:cNvCxnSpPr>
            <a:cxnSpLocks/>
            <a:stCxn id="14" idx="1"/>
          </p:cNvCxnSpPr>
          <p:nvPr/>
        </p:nvCxnSpPr>
        <p:spPr>
          <a:xfrm flipH="1" flipV="1">
            <a:off x="3128291" y="3058509"/>
            <a:ext cx="5773988" cy="693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Rett pilkobling 27">
            <a:extLst>
              <a:ext uri="{FF2B5EF4-FFF2-40B4-BE49-F238E27FC236}">
                <a16:creationId xmlns:a16="http://schemas.microsoft.com/office/drawing/2014/main" id="{2BC54A2E-A25C-4905-9DA9-A86CD3471E45}"/>
              </a:ext>
            </a:extLst>
          </p:cNvPr>
          <p:cNvCxnSpPr>
            <a:cxnSpLocks/>
            <a:stCxn id="13" idx="1"/>
          </p:cNvCxnSpPr>
          <p:nvPr/>
        </p:nvCxnSpPr>
        <p:spPr>
          <a:xfrm flipH="1" flipV="1">
            <a:off x="3128291" y="4739979"/>
            <a:ext cx="5862794" cy="2827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Pil: opp og ned 31">
            <a:extLst>
              <a:ext uri="{FF2B5EF4-FFF2-40B4-BE49-F238E27FC236}">
                <a16:creationId xmlns:a16="http://schemas.microsoft.com/office/drawing/2014/main" id="{A0C2E167-285E-47F3-8BC4-C3C57865C552}"/>
              </a:ext>
            </a:extLst>
          </p:cNvPr>
          <p:cNvSpPr/>
          <p:nvPr/>
        </p:nvSpPr>
        <p:spPr>
          <a:xfrm>
            <a:off x="9813074" y="4094040"/>
            <a:ext cx="333049" cy="744028"/>
          </a:xfrm>
          <a:prstGeom prst="up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5" name="Bilde 14" descr="stripe_tekst_eng_16_9.jpg">
            <a:extLst>
              <a:ext uri="{FF2B5EF4-FFF2-40B4-BE49-F238E27FC236}">
                <a16:creationId xmlns:a16="http://schemas.microsoft.com/office/drawing/2014/main" id="{A30D8971-60FB-45FA-BFB9-F57404EE0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9065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D9A7BD-194F-4D4A-BAC8-DFD5C7C75F1A}"/>
              </a:ext>
            </a:extLst>
          </p:cNvPr>
          <p:cNvSpPr>
            <a:spLocks noGrp="1"/>
          </p:cNvSpPr>
          <p:nvPr>
            <p:ph type="title"/>
          </p:nvPr>
        </p:nvSpPr>
        <p:spPr>
          <a:xfrm>
            <a:off x="1494496" y="365125"/>
            <a:ext cx="9859303" cy="1325563"/>
          </a:xfrm>
        </p:spPr>
        <p:txBody>
          <a:bodyPr/>
          <a:lstStyle/>
          <a:p>
            <a:r>
              <a:rPr lang="nb-NO" b="0" dirty="0"/>
              <a:t>Information </a:t>
            </a:r>
            <a:r>
              <a:rPr lang="nb-NO" b="0" dirty="0" err="1"/>
              <a:t>modelling</a:t>
            </a:r>
            <a:endParaRPr lang="en-US" b="0" dirty="0"/>
          </a:p>
        </p:txBody>
      </p:sp>
      <p:pic>
        <p:nvPicPr>
          <p:cNvPr id="9" name="Plassholder for innhold 8">
            <a:extLst>
              <a:ext uri="{FF2B5EF4-FFF2-40B4-BE49-F238E27FC236}">
                <a16:creationId xmlns:a16="http://schemas.microsoft.com/office/drawing/2014/main" id="{937A6958-6F43-414C-B88C-B83FCC6820E6}"/>
              </a:ext>
            </a:extLst>
          </p:cNvPr>
          <p:cNvPicPr>
            <a:picLocks noGrp="1" noChangeAspect="1"/>
          </p:cNvPicPr>
          <p:nvPr>
            <p:ph idx="1"/>
          </p:nvPr>
        </p:nvPicPr>
        <p:blipFill>
          <a:blip r:embed="rId3"/>
          <a:stretch>
            <a:fillRect/>
          </a:stretch>
        </p:blipFill>
        <p:spPr>
          <a:xfrm>
            <a:off x="2075917" y="1430766"/>
            <a:ext cx="8386619" cy="3996468"/>
          </a:xfrm>
        </p:spPr>
      </p:pic>
      <p:pic>
        <p:nvPicPr>
          <p:cNvPr id="6" name="Bilde 5" descr="stripe_tekst_eng_16_9.jpg">
            <a:extLst>
              <a:ext uri="{FF2B5EF4-FFF2-40B4-BE49-F238E27FC236}">
                <a16:creationId xmlns:a16="http://schemas.microsoft.com/office/drawing/2014/main" id="{EA341E34-FD76-48D8-944B-5698C27DC82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0" name="Picture 4">
            <a:extLst>
              <a:ext uri="{FF2B5EF4-FFF2-40B4-BE49-F238E27FC236}">
                <a16:creationId xmlns:a16="http://schemas.microsoft.com/office/drawing/2014/main" id="{823E6C0A-1D41-4873-8966-A178B718D28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1494497" y="5607435"/>
            <a:ext cx="1162841" cy="767708"/>
          </a:xfrm>
          <a:prstGeom prst="rect">
            <a:avLst/>
          </a:prstGeom>
          <a:noFill/>
          <a:extLst>
            <a:ext uri="{909E8E84-426E-40DD-AFC4-6F175D3DCCD1}">
              <a14:hiddenFill xmlns:a14="http://schemas.microsoft.com/office/drawing/2010/main">
                <a:solidFill>
                  <a:srgbClr val="FFFFFF"/>
                </a:solidFill>
              </a14:hiddenFill>
            </a:ext>
          </a:extLst>
        </p:spPr>
      </p:pic>
      <p:pic>
        <p:nvPicPr>
          <p:cNvPr id="11" name="Bilde 10">
            <a:extLst>
              <a:ext uri="{FF2B5EF4-FFF2-40B4-BE49-F238E27FC236}">
                <a16:creationId xmlns:a16="http://schemas.microsoft.com/office/drawing/2014/main" id="{1DC41C88-32C9-415F-A586-27A9F3941C4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860718" y="5793470"/>
            <a:ext cx="1815543" cy="339321"/>
          </a:xfrm>
          <a:prstGeom prst="rect">
            <a:avLst/>
          </a:prstGeom>
        </p:spPr>
      </p:pic>
      <p:sp>
        <p:nvSpPr>
          <p:cNvPr id="3" name="Rektangel 2">
            <a:extLst>
              <a:ext uri="{FF2B5EF4-FFF2-40B4-BE49-F238E27FC236}">
                <a16:creationId xmlns:a16="http://schemas.microsoft.com/office/drawing/2014/main" id="{40204A33-DD9F-45E4-86EE-95A899567501}"/>
              </a:ext>
            </a:extLst>
          </p:cNvPr>
          <p:cNvSpPr/>
          <p:nvPr/>
        </p:nvSpPr>
        <p:spPr>
          <a:xfrm>
            <a:off x="5126182" y="5724548"/>
            <a:ext cx="5107709" cy="1154162"/>
          </a:xfrm>
          <a:prstGeom prst="rect">
            <a:avLst/>
          </a:prstGeom>
        </p:spPr>
        <p:txBody>
          <a:bodyPr wrap="square">
            <a:spAutoFit/>
          </a:bodyPr>
          <a:lstStyle/>
          <a:p>
            <a:pPr marR="0"/>
            <a:r>
              <a:rPr lang="en-US" sz="1050" dirty="0">
                <a:latin typeface="Calibri" panose="020F0502020204030204" pitchFamily="34" charset="0"/>
                <a:ea typeface="Times New Roman" panose="02020603050405020304" pitchFamily="18" charset="0"/>
                <a:cs typeface="Times New Roman" panose="02020603050405020304" pitchFamily="18" charset="0"/>
              </a:rPr>
              <a:t>From the real world to conceptual models. </a:t>
            </a:r>
          </a:p>
          <a:p>
            <a:pPr marR="0"/>
            <a:r>
              <a:rPr lang="en-US" sz="1200" dirty="0">
                <a:latin typeface="Calibri" panose="020F0502020204030204" pitchFamily="34" charset="0"/>
              </a:rPr>
              <a:t>Jetlund, K. (2021). Harmonizing and linking conceptual models of geospatial information. </a:t>
            </a:r>
            <a:r>
              <a:rPr lang="en-US" sz="1200" u="sng" dirty="0">
                <a:latin typeface="Calibri" panose="020F0502020204030204" pitchFamily="34" charset="0"/>
              </a:rPr>
              <a:t>Faculty of Engineering, Department of Manufacturing and Civil Engineering, Norwegian University of Science and Technology. </a:t>
            </a:r>
            <a:r>
              <a:rPr lang="en-US" sz="1200" b="1" u="sng" dirty="0">
                <a:latin typeface="Calibri" panose="020F0502020204030204" pitchFamily="34" charset="0"/>
              </a:rPr>
              <a:t>PhD: 207.</a:t>
            </a:r>
          </a:p>
          <a:p>
            <a:pPr marR="0"/>
            <a:r>
              <a:rPr lang="nb-NO" sz="1200" dirty="0">
                <a:latin typeface="Calibri" panose="020F0502020204030204" pitchFamily="34" charset="0"/>
              </a:rPr>
              <a:t>	</a:t>
            </a:r>
          </a:p>
          <a:p>
            <a:endParaRPr lang="en-US" sz="1050" dirty="0"/>
          </a:p>
        </p:txBody>
      </p:sp>
    </p:spTree>
    <p:extLst>
      <p:ext uri="{BB962C8B-B14F-4D97-AF65-F5344CB8AC3E}">
        <p14:creationId xmlns:p14="http://schemas.microsoft.com/office/powerpoint/2010/main" val="218491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84C0997-2747-493A-AE1B-65EF1200C606}"/>
              </a:ext>
            </a:extLst>
          </p:cNvPr>
          <p:cNvSpPr>
            <a:spLocks noGrp="1"/>
          </p:cNvSpPr>
          <p:nvPr>
            <p:ph type="title"/>
          </p:nvPr>
        </p:nvSpPr>
        <p:spPr>
          <a:xfrm>
            <a:off x="1835904" y="365125"/>
            <a:ext cx="9274056" cy="1325563"/>
          </a:xfrm>
        </p:spPr>
        <p:txBody>
          <a:bodyPr/>
          <a:lstStyle/>
          <a:p>
            <a:r>
              <a:rPr lang="nb-NO" b="0" dirty="0" err="1"/>
              <a:t>Interoperability</a:t>
            </a:r>
            <a:endParaRPr lang="en-US" b="0" dirty="0"/>
          </a:p>
        </p:txBody>
      </p:sp>
      <p:pic>
        <p:nvPicPr>
          <p:cNvPr id="4" name="Bilde 3">
            <a:extLst>
              <a:ext uri="{FF2B5EF4-FFF2-40B4-BE49-F238E27FC236}">
                <a16:creationId xmlns:a16="http://schemas.microsoft.com/office/drawing/2014/main" id="{307134C8-3225-4687-BB90-DB62D6F03073}"/>
              </a:ext>
            </a:extLst>
          </p:cNvPr>
          <p:cNvPicPr>
            <a:picLocks noChangeAspect="1"/>
          </p:cNvPicPr>
          <p:nvPr/>
        </p:nvPicPr>
        <p:blipFill>
          <a:blip r:embed="rId3"/>
          <a:stretch>
            <a:fillRect/>
          </a:stretch>
        </p:blipFill>
        <p:spPr>
          <a:xfrm>
            <a:off x="1835904" y="1607133"/>
            <a:ext cx="4463296" cy="4715739"/>
          </a:xfrm>
          <a:prstGeom prst="rect">
            <a:avLst/>
          </a:prstGeom>
        </p:spPr>
      </p:pic>
      <p:sp>
        <p:nvSpPr>
          <p:cNvPr id="3" name="TekstSylinder 2">
            <a:extLst>
              <a:ext uri="{FF2B5EF4-FFF2-40B4-BE49-F238E27FC236}">
                <a16:creationId xmlns:a16="http://schemas.microsoft.com/office/drawing/2014/main" id="{B86B6EA2-AD1C-4BA3-A6E4-46B79A960AA0}"/>
              </a:ext>
            </a:extLst>
          </p:cNvPr>
          <p:cNvSpPr txBox="1"/>
          <p:nvPr/>
        </p:nvSpPr>
        <p:spPr>
          <a:xfrm>
            <a:off x="6429308" y="3965003"/>
            <a:ext cx="3026072" cy="1200329"/>
          </a:xfrm>
          <a:prstGeom prst="rect">
            <a:avLst/>
          </a:prstGeom>
          <a:noFill/>
        </p:spPr>
        <p:txBody>
          <a:bodyPr wrap="square" rtlCol="0">
            <a:spAutoFit/>
          </a:bodyPr>
          <a:lstStyle/>
          <a:p>
            <a:r>
              <a:rPr lang="nb-NO" sz="2400" dirty="0"/>
              <a:t>Same </a:t>
            </a:r>
            <a:r>
              <a:rPr lang="nb-NO" sz="2400" dirty="0" err="1"/>
              <a:t>syntax</a:t>
            </a:r>
            <a:r>
              <a:rPr lang="nb-NO" sz="2400" dirty="0"/>
              <a:t>: UML, EXPRESS, XML, OWL</a:t>
            </a:r>
            <a:endParaRPr lang="en-US" sz="2400" dirty="0"/>
          </a:p>
        </p:txBody>
      </p:sp>
      <p:pic>
        <p:nvPicPr>
          <p:cNvPr id="5" name="Picture 4">
            <a:extLst>
              <a:ext uri="{FF2B5EF4-FFF2-40B4-BE49-F238E27FC236}">
                <a16:creationId xmlns:a16="http://schemas.microsoft.com/office/drawing/2014/main" id="{653DDC01-58A5-470C-B055-A0B4EB045A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925570" y="4212008"/>
            <a:ext cx="1368205" cy="903289"/>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5">
            <a:extLst>
              <a:ext uri="{FF2B5EF4-FFF2-40B4-BE49-F238E27FC236}">
                <a16:creationId xmlns:a16="http://schemas.microsoft.com/office/drawing/2014/main" id="{3AC6F0FA-DB8C-4CA4-B1AF-45C2E8BDC120}"/>
              </a:ext>
            </a:extLst>
          </p:cNvPr>
          <p:cNvPicPr>
            <a:picLocks noChangeAspect="1"/>
          </p:cNvPicPr>
          <p:nvPr/>
        </p:nvPicPr>
        <p:blipFill>
          <a:blip r:embed="rId5"/>
          <a:stretch>
            <a:fillRect/>
          </a:stretch>
        </p:blipFill>
        <p:spPr>
          <a:xfrm>
            <a:off x="9152966" y="3645194"/>
            <a:ext cx="2671241" cy="499249"/>
          </a:xfrm>
          <a:prstGeom prst="rect">
            <a:avLst/>
          </a:prstGeom>
        </p:spPr>
      </p:pic>
      <p:sp>
        <p:nvSpPr>
          <p:cNvPr id="7" name="TekstSylinder 6">
            <a:extLst>
              <a:ext uri="{FF2B5EF4-FFF2-40B4-BE49-F238E27FC236}">
                <a16:creationId xmlns:a16="http://schemas.microsoft.com/office/drawing/2014/main" id="{0E2291D5-8BF2-40A0-95D2-9757F8EF9226}"/>
              </a:ext>
            </a:extLst>
          </p:cNvPr>
          <p:cNvSpPr txBox="1"/>
          <p:nvPr/>
        </p:nvSpPr>
        <p:spPr>
          <a:xfrm>
            <a:off x="6429308" y="2906433"/>
            <a:ext cx="3026072" cy="830997"/>
          </a:xfrm>
          <a:prstGeom prst="rect">
            <a:avLst/>
          </a:prstGeom>
          <a:noFill/>
        </p:spPr>
        <p:txBody>
          <a:bodyPr wrap="square" rtlCol="0">
            <a:spAutoFit/>
          </a:bodyPr>
          <a:lstStyle/>
          <a:p>
            <a:r>
              <a:rPr lang="nb-NO" sz="2400" dirty="0"/>
              <a:t>Same </a:t>
            </a:r>
            <a:r>
              <a:rPr lang="nb-NO" sz="2400" dirty="0" err="1"/>
              <a:t>meaning</a:t>
            </a:r>
            <a:r>
              <a:rPr lang="nb-NO" sz="2400" dirty="0"/>
              <a:t>: </a:t>
            </a:r>
          </a:p>
          <a:p>
            <a:r>
              <a:rPr lang="nb-NO" sz="2400" dirty="0" err="1"/>
              <a:t>What</a:t>
            </a:r>
            <a:r>
              <a:rPr lang="nb-NO" sz="2400" dirty="0"/>
              <a:t> is a </a:t>
            </a:r>
            <a:r>
              <a:rPr lang="nb-NO" sz="2400" dirty="0" err="1"/>
              <a:t>guardrail</a:t>
            </a:r>
            <a:r>
              <a:rPr lang="nb-NO" sz="2400" dirty="0"/>
              <a:t>?</a:t>
            </a:r>
            <a:endParaRPr lang="en-US" sz="2400" dirty="0"/>
          </a:p>
        </p:txBody>
      </p:sp>
      <p:pic>
        <p:nvPicPr>
          <p:cNvPr id="9" name="Bilde 8" descr="stripe_tekst_eng_16_9.jpg">
            <a:extLst>
              <a:ext uri="{FF2B5EF4-FFF2-40B4-BE49-F238E27FC236}">
                <a16:creationId xmlns:a16="http://schemas.microsoft.com/office/drawing/2014/main" id="{DA9FD7C5-90EB-42BB-A1D6-FC1EBB6A6E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
        <p:nvSpPr>
          <p:cNvPr id="12" name="TekstSylinder 11">
            <a:extLst>
              <a:ext uri="{FF2B5EF4-FFF2-40B4-BE49-F238E27FC236}">
                <a16:creationId xmlns:a16="http://schemas.microsoft.com/office/drawing/2014/main" id="{BB724431-DECB-4F5C-93FB-480E81B6010C}"/>
              </a:ext>
            </a:extLst>
          </p:cNvPr>
          <p:cNvSpPr txBox="1"/>
          <p:nvPr/>
        </p:nvSpPr>
        <p:spPr>
          <a:xfrm>
            <a:off x="6587566" y="729970"/>
            <a:ext cx="5130800" cy="1754326"/>
          </a:xfrm>
          <a:prstGeom prst="rect">
            <a:avLst/>
          </a:prstGeom>
          <a:noFill/>
        </p:spPr>
        <p:txBody>
          <a:bodyPr wrap="square">
            <a:spAutoFit/>
          </a:bodyPr>
          <a:lstStyle/>
          <a:p>
            <a:pPr algn="l"/>
            <a:r>
              <a:rPr lang="it-IT" sz="1800" b="0" i="0" u="none" strike="noStrike" baseline="0" dirty="0"/>
              <a:t>ISO/IEC 2382:2015 </a:t>
            </a:r>
            <a:r>
              <a:rPr lang="nb-NO" sz="1800" b="0" i="0" u="none" strike="noStrike" baseline="0" dirty="0"/>
              <a:t>:</a:t>
            </a:r>
            <a:r>
              <a:rPr lang="en-US" sz="1800" b="0" i="1" u="none" strike="noStrike" baseline="0" dirty="0"/>
              <a:t>“capability to communicate, execute programs, or transfer data among various functional units in a manner that requires the user to have little or no knowledge of the unique characteristics of those units”</a:t>
            </a:r>
            <a:r>
              <a:rPr lang="en-US" sz="1800" b="0" i="0" u="none" strike="noStrike" baseline="0" dirty="0"/>
              <a:t>.</a:t>
            </a:r>
          </a:p>
        </p:txBody>
      </p:sp>
    </p:spTree>
    <p:extLst>
      <p:ext uri="{BB962C8B-B14F-4D97-AF65-F5344CB8AC3E}">
        <p14:creationId xmlns:p14="http://schemas.microsoft.com/office/powerpoint/2010/main" val="936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9F9214F-17E5-4DD7-922D-D0251B17FE91}"/>
              </a:ext>
            </a:extLst>
          </p:cNvPr>
          <p:cNvSpPr>
            <a:spLocks noGrp="1"/>
          </p:cNvSpPr>
          <p:nvPr>
            <p:ph type="title"/>
          </p:nvPr>
        </p:nvSpPr>
        <p:spPr>
          <a:xfrm>
            <a:off x="1698161" y="214836"/>
            <a:ext cx="9876539" cy="1143000"/>
          </a:xfrm>
        </p:spPr>
        <p:txBody>
          <a:bodyPr/>
          <a:lstStyle/>
          <a:p>
            <a:r>
              <a:rPr lang="en-US" b="0" dirty="0"/>
              <a:t>Syntactic interoperability</a:t>
            </a:r>
          </a:p>
        </p:txBody>
      </p:sp>
      <p:pic>
        <p:nvPicPr>
          <p:cNvPr id="12" name="Bilde 11">
            <a:extLst>
              <a:ext uri="{FF2B5EF4-FFF2-40B4-BE49-F238E27FC236}">
                <a16:creationId xmlns:a16="http://schemas.microsoft.com/office/drawing/2014/main" id="{B5B7011D-E250-4152-A9D7-F663B8BAF975}"/>
              </a:ext>
            </a:extLst>
          </p:cNvPr>
          <p:cNvPicPr>
            <a:picLocks noChangeAspect="1"/>
          </p:cNvPicPr>
          <p:nvPr/>
        </p:nvPicPr>
        <p:blipFill>
          <a:blip r:embed="rId2"/>
          <a:stretch>
            <a:fillRect/>
          </a:stretch>
        </p:blipFill>
        <p:spPr>
          <a:xfrm>
            <a:off x="5567070" y="1252981"/>
            <a:ext cx="4617293" cy="4928331"/>
          </a:xfrm>
          <a:prstGeom prst="rect">
            <a:avLst/>
          </a:prstGeom>
        </p:spPr>
      </p:pic>
      <p:pic>
        <p:nvPicPr>
          <p:cNvPr id="1030" name="Picture 6">
            <a:extLst>
              <a:ext uri="{FF2B5EF4-FFF2-40B4-BE49-F238E27FC236}">
                <a16:creationId xmlns:a16="http://schemas.microsoft.com/office/drawing/2014/main" id="{F70DDAED-F137-43AE-9F5B-829D88072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161" y="1357837"/>
            <a:ext cx="3453659" cy="5111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6D551744-C3A9-4F90-9CE1-05555336B7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78346" y="1891948"/>
            <a:ext cx="1630985" cy="1076777"/>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A45363CE-7E17-4707-BF8D-C95652B1379E}"/>
              </a:ext>
            </a:extLst>
          </p:cNvPr>
          <p:cNvSpPr txBox="1"/>
          <p:nvPr/>
        </p:nvSpPr>
        <p:spPr>
          <a:xfrm>
            <a:off x="3424992" y="5824037"/>
            <a:ext cx="2012089" cy="584775"/>
          </a:xfrm>
          <a:prstGeom prst="rect">
            <a:avLst/>
          </a:prstGeom>
          <a:noFill/>
        </p:spPr>
        <p:txBody>
          <a:bodyPr wrap="none" rtlCol="0">
            <a:spAutoFit/>
          </a:bodyPr>
          <a:lstStyle/>
          <a:p>
            <a:r>
              <a:rPr lang="nb-NO" sz="3200" dirty="0"/>
              <a:t>EXPRESS</a:t>
            </a:r>
            <a:endParaRPr lang="en-US" sz="3200" dirty="0"/>
          </a:p>
        </p:txBody>
      </p:sp>
      <p:pic>
        <p:nvPicPr>
          <p:cNvPr id="19" name="Bilde 18" descr="stripe_tekst_eng_16_9.jpg">
            <a:extLst>
              <a:ext uri="{FF2B5EF4-FFF2-40B4-BE49-F238E27FC236}">
                <a16:creationId xmlns:a16="http://schemas.microsoft.com/office/drawing/2014/main" id="{E305CEFF-EB33-418F-A225-DAEEE0116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54447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a:extLst>
              <a:ext uri="{FF2B5EF4-FFF2-40B4-BE49-F238E27FC236}">
                <a16:creationId xmlns:a16="http://schemas.microsoft.com/office/drawing/2014/main" id="{E190D17C-CF82-42A5-B135-4C2E9512F031}"/>
              </a:ext>
            </a:extLst>
          </p:cNvPr>
          <p:cNvPicPr>
            <a:picLocks noChangeAspect="1"/>
          </p:cNvPicPr>
          <p:nvPr/>
        </p:nvPicPr>
        <p:blipFill>
          <a:blip r:embed="rId2"/>
          <a:stretch>
            <a:fillRect/>
          </a:stretch>
        </p:blipFill>
        <p:spPr>
          <a:xfrm>
            <a:off x="2226884" y="1247415"/>
            <a:ext cx="7924149" cy="5285346"/>
          </a:xfrm>
          <a:prstGeom prst="rect">
            <a:avLst/>
          </a:prstGeom>
        </p:spPr>
      </p:pic>
      <p:sp>
        <p:nvSpPr>
          <p:cNvPr id="19" name="Rektangel 18">
            <a:extLst>
              <a:ext uri="{FF2B5EF4-FFF2-40B4-BE49-F238E27FC236}">
                <a16:creationId xmlns:a16="http://schemas.microsoft.com/office/drawing/2014/main" id="{673FF5D1-E1F1-459E-B969-4E1BB9767B58}"/>
              </a:ext>
            </a:extLst>
          </p:cNvPr>
          <p:cNvSpPr/>
          <p:nvPr/>
        </p:nvSpPr>
        <p:spPr>
          <a:xfrm>
            <a:off x="2225212" y="6294051"/>
            <a:ext cx="1656223" cy="200055"/>
          </a:xfrm>
          <a:prstGeom prst="rect">
            <a:avLst/>
          </a:prstGeom>
        </p:spPr>
        <p:txBody>
          <a:bodyPr wrap="none">
            <a:spAutoFit/>
          </a:bodyPr>
          <a:lstStyle/>
          <a:p>
            <a:r>
              <a:rPr lang="nb-NO" sz="700" dirty="0">
                <a:solidFill>
                  <a:schemeClr val="bg1"/>
                </a:solidFill>
              </a:rPr>
              <a:t>Photo: </a:t>
            </a:r>
            <a:r>
              <a:rPr lang="en-US" sz="700" b="0" i="0" dirty="0" err="1">
                <a:solidFill>
                  <a:schemeClr val="bg1"/>
                </a:solidFill>
                <a:effectLst/>
                <a:latin typeface="Source Sans Pro" panose="020B0503030403020204" pitchFamily="34" charset="0"/>
              </a:rPr>
              <a:t>Silje</a:t>
            </a:r>
            <a:r>
              <a:rPr lang="en-US" sz="700" b="0" i="0" dirty="0">
                <a:solidFill>
                  <a:schemeClr val="bg1"/>
                </a:solidFill>
                <a:effectLst/>
                <a:latin typeface="Source Sans Pro" panose="020B0503030403020204" pitchFamily="34" charset="0"/>
              </a:rPr>
              <a:t> </a:t>
            </a:r>
            <a:r>
              <a:rPr lang="en-US" sz="700" b="0" i="0" dirty="0" err="1">
                <a:solidFill>
                  <a:schemeClr val="bg1"/>
                </a:solidFill>
                <a:effectLst/>
                <a:latin typeface="Source Sans Pro" panose="020B0503030403020204" pitchFamily="34" charset="0"/>
              </a:rPr>
              <a:t>Drevdal</a:t>
            </a:r>
            <a:r>
              <a:rPr lang="en-US" sz="700" b="0" i="0" dirty="0">
                <a:solidFill>
                  <a:schemeClr val="bg1"/>
                </a:solidFill>
                <a:effectLst/>
                <a:latin typeface="Source Sans Pro" panose="020B0503030403020204" pitchFamily="34" charset="0"/>
              </a:rPr>
              <a:t> / </a:t>
            </a:r>
            <a:r>
              <a:rPr lang="en-US" sz="700" b="0" i="0" dirty="0" err="1">
                <a:solidFill>
                  <a:schemeClr val="bg1"/>
                </a:solidFill>
                <a:effectLst/>
                <a:latin typeface="Source Sans Pro" panose="020B0503030403020204" pitchFamily="34" charset="0"/>
              </a:rPr>
              <a:t>Statens</a:t>
            </a:r>
            <a:r>
              <a:rPr lang="en-US" sz="700" b="0" i="0" dirty="0">
                <a:solidFill>
                  <a:schemeClr val="bg1"/>
                </a:solidFill>
                <a:effectLst/>
                <a:latin typeface="Source Sans Pro" panose="020B0503030403020204" pitchFamily="34" charset="0"/>
              </a:rPr>
              <a:t> </a:t>
            </a:r>
            <a:r>
              <a:rPr lang="en-US" sz="700" b="0" i="0" dirty="0" err="1">
                <a:solidFill>
                  <a:schemeClr val="bg1"/>
                </a:solidFill>
                <a:effectLst/>
                <a:latin typeface="Source Sans Pro" panose="020B0503030403020204" pitchFamily="34" charset="0"/>
              </a:rPr>
              <a:t>vegvesen</a:t>
            </a:r>
            <a:endParaRPr lang="nb-NO" sz="700" dirty="0">
              <a:solidFill>
                <a:schemeClr val="bg1"/>
              </a:solidFill>
            </a:endParaRPr>
          </a:p>
        </p:txBody>
      </p:sp>
      <p:sp>
        <p:nvSpPr>
          <p:cNvPr id="6" name="Tittel 5">
            <a:extLst>
              <a:ext uri="{FF2B5EF4-FFF2-40B4-BE49-F238E27FC236}">
                <a16:creationId xmlns:a16="http://schemas.microsoft.com/office/drawing/2014/main" id="{673CA263-0822-45D6-B94B-FC6AE40D5BF5}"/>
              </a:ext>
            </a:extLst>
          </p:cNvPr>
          <p:cNvSpPr>
            <a:spLocks noGrp="1"/>
          </p:cNvSpPr>
          <p:nvPr>
            <p:ph type="title"/>
          </p:nvPr>
        </p:nvSpPr>
        <p:spPr>
          <a:xfrm>
            <a:off x="1225664" y="274639"/>
            <a:ext cx="9876539" cy="1143000"/>
          </a:xfrm>
        </p:spPr>
        <p:txBody>
          <a:bodyPr/>
          <a:lstStyle/>
          <a:p>
            <a:r>
              <a:rPr lang="nb-NO" b="0" dirty="0" err="1"/>
              <a:t>Semantic</a:t>
            </a:r>
            <a:r>
              <a:rPr lang="nb-NO" b="0" dirty="0"/>
              <a:t> </a:t>
            </a:r>
            <a:r>
              <a:rPr lang="nb-NO" b="0" dirty="0" err="1"/>
              <a:t>interoperability</a:t>
            </a:r>
            <a:endParaRPr lang="en-US" b="0" dirty="0"/>
          </a:p>
        </p:txBody>
      </p:sp>
      <p:pic>
        <p:nvPicPr>
          <p:cNvPr id="2" name="Bilde 1">
            <a:extLst>
              <a:ext uri="{FF2B5EF4-FFF2-40B4-BE49-F238E27FC236}">
                <a16:creationId xmlns:a16="http://schemas.microsoft.com/office/drawing/2014/main" id="{71864F1A-27D2-44FE-AF3C-7B3A3EDAF462}"/>
              </a:ext>
            </a:extLst>
          </p:cNvPr>
          <p:cNvPicPr>
            <a:picLocks noChangeAspect="1"/>
          </p:cNvPicPr>
          <p:nvPr/>
        </p:nvPicPr>
        <p:blipFill>
          <a:blip r:embed="rId3"/>
          <a:stretch>
            <a:fillRect/>
          </a:stretch>
        </p:blipFill>
        <p:spPr>
          <a:xfrm>
            <a:off x="917962" y="1247415"/>
            <a:ext cx="7162524" cy="1911320"/>
          </a:xfrm>
          <a:prstGeom prst="rect">
            <a:avLst/>
          </a:prstGeom>
        </p:spPr>
        <p:style>
          <a:lnRef idx="2">
            <a:schemeClr val="accent1"/>
          </a:lnRef>
          <a:fillRef idx="1">
            <a:schemeClr val="lt1"/>
          </a:fillRef>
          <a:effectRef idx="0">
            <a:schemeClr val="accent1"/>
          </a:effectRef>
          <a:fontRef idx="minor">
            <a:schemeClr val="dk1"/>
          </a:fontRef>
        </p:style>
      </p:pic>
      <p:pic>
        <p:nvPicPr>
          <p:cNvPr id="4" name="Bilde 3">
            <a:extLst>
              <a:ext uri="{FF2B5EF4-FFF2-40B4-BE49-F238E27FC236}">
                <a16:creationId xmlns:a16="http://schemas.microsoft.com/office/drawing/2014/main" id="{72DAFF3F-6564-4CB0-A3ED-1854D3A219A2}"/>
              </a:ext>
            </a:extLst>
          </p:cNvPr>
          <p:cNvPicPr>
            <a:picLocks noChangeAspect="1"/>
          </p:cNvPicPr>
          <p:nvPr/>
        </p:nvPicPr>
        <p:blipFill>
          <a:blip r:embed="rId4"/>
          <a:stretch>
            <a:fillRect/>
          </a:stretch>
        </p:blipFill>
        <p:spPr>
          <a:xfrm>
            <a:off x="6340803" y="4789391"/>
            <a:ext cx="3479365" cy="1892064"/>
          </a:xfrm>
          <a:prstGeom prst="rect">
            <a:avLst/>
          </a:prstGeom>
        </p:spPr>
        <p:style>
          <a:lnRef idx="2">
            <a:schemeClr val="dk1"/>
          </a:lnRef>
          <a:fillRef idx="1">
            <a:schemeClr val="lt1"/>
          </a:fillRef>
          <a:effectRef idx="0">
            <a:schemeClr val="dk1"/>
          </a:effectRef>
          <a:fontRef idx="minor">
            <a:schemeClr val="dk1"/>
          </a:fontRef>
        </p:style>
      </p:pic>
      <p:pic>
        <p:nvPicPr>
          <p:cNvPr id="9" name="Bilde 8">
            <a:extLst>
              <a:ext uri="{FF2B5EF4-FFF2-40B4-BE49-F238E27FC236}">
                <a16:creationId xmlns:a16="http://schemas.microsoft.com/office/drawing/2014/main" id="{07118B5B-4FC2-47B8-8DF5-4DA7A7785B7F}"/>
              </a:ext>
            </a:extLst>
          </p:cNvPr>
          <p:cNvPicPr>
            <a:picLocks noChangeAspect="1"/>
          </p:cNvPicPr>
          <p:nvPr/>
        </p:nvPicPr>
        <p:blipFill>
          <a:blip r:embed="rId5"/>
          <a:stretch>
            <a:fillRect/>
          </a:stretch>
        </p:blipFill>
        <p:spPr>
          <a:xfrm>
            <a:off x="8313743" y="722517"/>
            <a:ext cx="3643984" cy="2961115"/>
          </a:xfrm>
          <a:prstGeom prst="rect">
            <a:avLst/>
          </a:prstGeom>
        </p:spPr>
        <p:style>
          <a:lnRef idx="2">
            <a:schemeClr val="accent2"/>
          </a:lnRef>
          <a:fillRef idx="1">
            <a:schemeClr val="lt1"/>
          </a:fillRef>
          <a:effectRef idx="0">
            <a:schemeClr val="accent2"/>
          </a:effectRef>
          <a:fontRef idx="minor">
            <a:schemeClr val="dk1"/>
          </a:fontRef>
        </p:style>
      </p:pic>
      <p:pic>
        <p:nvPicPr>
          <p:cNvPr id="8" name="Bilde 7">
            <a:extLst>
              <a:ext uri="{FF2B5EF4-FFF2-40B4-BE49-F238E27FC236}">
                <a16:creationId xmlns:a16="http://schemas.microsoft.com/office/drawing/2014/main" id="{07F37B92-9B96-402B-B07F-612D179BF5CB}"/>
              </a:ext>
            </a:extLst>
          </p:cNvPr>
          <p:cNvPicPr>
            <a:picLocks noChangeAspect="1"/>
          </p:cNvPicPr>
          <p:nvPr/>
        </p:nvPicPr>
        <p:blipFill>
          <a:blip r:embed="rId6"/>
          <a:stretch>
            <a:fillRect/>
          </a:stretch>
        </p:blipFill>
        <p:spPr>
          <a:xfrm>
            <a:off x="6163934" y="2300353"/>
            <a:ext cx="5697721" cy="1009641"/>
          </a:xfrm>
          <a:prstGeom prst="rect">
            <a:avLst/>
          </a:prstGeom>
        </p:spPr>
        <p:style>
          <a:lnRef idx="2">
            <a:schemeClr val="accent2"/>
          </a:lnRef>
          <a:fillRef idx="1">
            <a:schemeClr val="lt1"/>
          </a:fillRef>
          <a:effectRef idx="0">
            <a:schemeClr val="accent2"/>
          </a:effectRef>
          <a:fontRef idx="minor">
            <a:schemeClr val="dk1"/>
          </a:fontRef>
        </p:style>
      </p:pic>
      <p:sp>
        <p:nvSpPr>
          <p:cNvPr id="10" name="TekstSylinder 9">
            <a:extLst>
              <a:ext uri="{FF2B5EF4-FFF2-40B4-BE49-F238E27FC236}">
                <a16:creationId xmlns:a16="http://schemas.microsoft.com/office/drawing/2014/main" id="{5CE88D46-A018-4F9B-B263-9E19BE1D3F60}"/>
              </a:ext>
            </a:extLst>
          </p:cNvPr>
          <p:cNvSpPr txBox="1"/>
          <p:nvPr/>
        </p:nvSpPr>
        <p:spPr>
          <a:xfrm>
            <a:off x="3299217" y="2215695"/>
            <a:ext cx="229915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sz="2400" dirty="0"/>
              <a:t>IFC - </a:t>
            </a:r>
            <a:r>
              <a:rPr lang="nb-NO" sz="2400" dirty="0" err="1"/>
              <a:t>IfcRailingType</a:t>
            </a:r>
            <a:endParaRPr lang="en-US" sz="2400" dirty="0"/>
          </a:p>
        </p:txBody>
      </p:sp>
      <p:sp>
        <p:nvSpPr>
          <p:cNvPr id="11" name="TekstSylinder 10">
            <a:extLst>
              <a:ext uri="{FF2B5EF4-FFF2-40B4-BE49-F238E27FC236}">
                <a16:creationId xmlns:a16="http://schemas.microsoft.com/office/drawing/2014/main" id="{DA582423-4B47-4481-B2C6-C50FE04EDFF5}"/>
              </a:ext>
            </a:extLst>
          </p:cNvPr>
          <p:cNvSpPr txBox="1"/>
          <p:nvPr/>
        </p:nvSpPr>
        <p:spPr>
          <a:xfrm>
            <a:off x="7593313" y="3958394"/>
            <a:ext cx="2392287"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nb-NO" sz="2400" dirty="0"/>
              <a:t>V.440 – </a:t>
            </a:r>
            <a:r>
              <a:rPr lang="nb-NO" sz="2400" dirty="0" err="1"/>
              <a:t>Railing</a:t>
            </a:r>
            <a:r>
              <a:rPr lang="nb-NO" sz="2400" dirty="0"/>
              <a:t> </a:t>
            </a:r>
            <a:r>
              <a:rPr lang="nb-NO" sz="2400" dirty="0" err="1"/>
              <a:t>with</a:t>
            </a:r>
            <a:r>
              <a:rPr lang="nb-NO" sz="2400" dirty="0"/>
              <a:t> </a:t>
            </a:r>
            <a:r>
              <a:rPr lang="nb-NO" sz="2400" dirty="0" err="1"/>
              <a:t>guardrail</a:t>
            </a:r>
            <a:endParaRPr lang="en-US" sz="2400" dirty="0"/>
          </a:p>
        </p:txBody>
      </p:sp>
      <p:sp>
        <p:nvSpPr>
          <p:cNvPr id="12" name="TekstSylinder 11">
            <a:extLst>
              <a:ext uri="{FF2B5EF4-FFF2-40B4-BE49-F238E27FC236}">
                <a16:creationId xmlns:a16="http://schemas.microsoft.com/office/drawing/2014/main" id="{76F09216-C298-4A63-BCEF-2B96987FAC4B}"/>
              </a:ext>
            </a:extLst>
          </p:cNvPr>
          <p:cNvSpPr txBox="1"/>
          <p:nvPr/>
        </p:nvSpPr>
        <p:spPr>
          <a:xfrm>
            <a:off x="10381176" y="1549523"/>
            <a:ext cx="1713737"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nb-NO" sz="2400" dirty="0"/>
              <a:t>GDF – </a:t>
            </a:r>
            <a:r>
              <a:rPr lang="nb-NO" sz="2400" dirty="0" err="1"/>
              <a:t>Safety</a:t>
            </a:r>
            <a:r>
              <a:rPr lang="nb-NO" sz="2400" dirty="0"/>
              <a:t> </a:t>
            </a:r>
            <a:r>
              <a:rPr lang="nb-NO" sz="2400" dirty="0" err="1"/>
              <a:t>fixture</a:t>
            </a:r>
            <a:endParaRPr lang="en-US" sz="2400" dirty="0"/>
          </a:p>
        </p:txBody>
      </p:sp>
      <p:pic>
        <p:nvPicPr>
          <p:cNvPr id="16" name="Bilde 15" descr="stripe_tekst_eng_16_9.jpg">
            <a:extLst>
              <a:ext uri="{FF2B5EF4-FFF2-40B4-BE49-F238E27FC236}">
                <a16:creationId xmlns:a16="http://schemas.microsoft.com/office/drawing/2014/main" id="{C579BCFD-0993-4E8E-913B-1E9F5C8140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
        <p:nvSpPr>
          <p:cNvPr id="22" name="TekstSylinder 21">
            <a:extLst>
              <a:ext uri="{FF2B5EF4-FFF2-40B4-BE49-F238E27FC236}">
                <a16:creationId xmlns:a16="http://schemas.microsoft.com/office/drawing/2014/main" id="{E56A4E2A-8DDE-4596-8D26-E62A7E13180C}"/>
              </a:ext>
            </a:extLst>
          </p:cNvPr>
          <p:cNvSpPr txBox="1"/>
          <p:nvPr/>
        </p:nvSpPr>
        <p:spPr>
          <a:xfrm>
            <a:off x="2365222" y="3428423"/>
            <a:ext cx="3026072" cy="461665"/>
          </a:xfrm>
          <a:prstGeom prst="rect">
            <a:avLst/>
          </a:prstGeom>
          <a:noFill/>
        </p:spPr>
        <p:txBody>
          <a:bodyPr wrap="square" rtlCol="0">
            <a:spAutoFit/>
          </a:bodyPr>
          <a:lstStyle/>
          <a:p>
            <a:r>
              <a:rPr lang="nb-NO" sz="2400" dirty="0" err="1">
                <a:solidFill>
                  <a:schemeClr val="bg1"/>
                </a:solidFill>
              </a:rPr>
              <a:t>What</a:t>
            </a:r>
            <a:r>
              <a:rPr lang="nb-NO" sz="2400" dirty="0">
                <a:solidFill>
                  <a:schemeClr val="bg1"/>
                </a:solidFill>
              </a:rPr>
              <a:t> is a </a:t>
            </a:r>
            <a:r>
              <a:rPr lang="nb-NO" sz="2400" dirty="0" err="1">
                <a:solidFill>
                  <a:schemeClr val="bg1"/>
                </a:solidFill>
              </a:rPr>
              <a:t>guardrail</a:t>
            </a:r>
            <a:r>
              <a:rPr lang="nb-NO" sz="2400" dirty="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321422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SO_TC211">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946</TotalTime>
  <Words>3875</Words>
  <Application>Microsoft Office PowerPoint</Application>
  <PresentationFormat>Widescreen</PresentationFormat>
  <Paragraphs>221</Paragraphs>
  <Slides>21</Slides>
  <Notes>17</Notes>
  <HiddenSlides>0</HiddenSlides>
  <MMClips>0</MMClips>
  <ScaleCrop>false</ScaleCrop>
  <HeadingPairs>
    <vt:vector size="6" baseType="variant">
      <vt:variant>
        <vt:lpstr>Brukte skrifter</vt:lpstr>
      </vt:variant>
      <vt:variant>
        <vt:i4>10</vt:i4>
      </vt:variant>
      <vt:variant>
        <vt:lpstr>Tema</vt:lpstr>
      </vt:variant>
      <vt:variant>
        <vt:i4>1</vt:i4>
      </vt:variant>
      <vt:variant>
        <vt:lpstr>Lysbildetitler</vt:lpstr>
      </vt:variant>
      <vt:variant>
        <vt:i4>21</vt:i4>
      </vt:variant>
    </vt:vector>
  </HeadingPairs>
  <TitlesOfParts>
    <vt:vector size="32" baseType="lpstr">
      <vt:lpstr>Aldhabi</vt:lpstr>
      <vt:lpstr>Arial</vt:lpstr>
      <vt:lpstr>Arial Nova</vt:lpstr>
      <vt:lpstr>Calibri</vt:lpstr>
      <vt:lpstr>Calibri-Italic</vt:lpstr>
      <vt:lpstr>Georgia</vt:lpstr>
      <vt:lpstr>Source Sans Pro</vt:lpstr>
      <vt:lpstr>Times New Roman</vt:lpstr>
      <vt:lpstr>Univers</vt:lpstr>
      <vt:lpstr>Wingdings</vt:lpstr>
      <vt:lpstr>Office Theme</vt:lpstr>
      <vt:lpstr>Ontologier – kobling GIS-BIM-ITS   Technologies for information modelling in Geographic Information Systems (GIS), Intelligent Transport Systems (ITS) and Building Information Modelling (BIM)   </vt:lpstr>
      <vt:lpstr>Three application domains,  one real world</vt:lpstr>
      <vt:lpstr>Reuse of information across domain borders</vt:lpstr>
      <vt:lpstr>DIKW - Data, Information, Knowledge and Wisdom</vt:lpstr>
      <vt:lpstr>Information models and ontologies</vt:lpstr>
      <vt:lpstr>Information modelling</vt:lpstr>
      <vt:lpstr>Interoperability</vt:lpstr>
      <vt:lpstr>Syntactic interoperability</vt:lpstr>
      <vt:lpstr>Semantic interoperability</vt:lpstr>
      <vt:lpstr>PowerPoint-presentasjon</vt:lpstr>
      <vt:lpstr>PowerPoint-presentasjon</vt:lpstr>
      <vt:lpstr>SRQ1: State of the art</vt:lpstr>
      <vt:lpstr>PowerPoint-presentasjon</vt:lpstr>
      <vt:lpstr>Fundamental differences</vt:lpstr>
      <vt:lpstr>Level of information flow</vt:lpstr>
      <vt:lpstr>Linking and mapping information models</vt:lpstr>
      <vt:lpstr>Example LinkSet: NVDB  GDF</vt:lpstr>
      <vt:lpstr>Conclusions</vt:lpstr>
      <vt:lpstr>Summary</vt:lpstr>
      <vt:lpstr>Similar representations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Liesel Lange</dc:creator>
  <cp:lastModifiedBy>reise</cp:lastModifiedBy>
  <cp:revision>127</cp:revision>
  <dcterms:created xsi:type="dcterms:W3CDTF">2021-11-20T16:14:29Z</dcterms:created>
  <dcterms:modified xsi:type="dcterms:W3CDTF">2023-12-05T06:59:14Z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5fb66cb-1293-447c-8145-70f34275861f_Enabled">
    <vt:lpwstr>true</vt:lpwstr>
  </property>
  <property fmtid="{D5CDD505-2E9C-101B-9397-08002B2CF9AE}" pid="3" name="MSIP_Label_05fb66cb-1293-447c-8145-70f34275861f_SetDate">
    <vt:lpwstr>2022-02-23T15:14:43Z</vt:lpwstr>
  </property>
  <property fmtid="{D5CDD505-2E9C-101B-9397-08002B2CF9AE}" pid="4" name="MSIP_Label_05fb66cb-1293-447c-8145-70f34275861f_Method">
    <vt:lpwstr>Privileged</vt:lpwstr>
  </property>
  <property fmtid="{D5CDD505-2E9C-101B-9397-08002B2CF9AE}" pid="5" name="MSIP_Label_05fb66cb-1293-447c-8145-70f34275861f_Name">
    <vt:lpwstr>EXTERNAL</vt:lpwstr>
  </property>
  <property fmtid="{D5CDD505-2E9C-101B-9397-08002B2CF9AE}" pid="6" name="MSIP_Label_05fb66cb-1293-447c-8145-70f34275861f_SiteId">
    <vt:lpwstr>7988742d-c543-4b9a-87a9-10a7b354d289</vt:lpwstr>
  </property>
  <property fmtid="{D5CDD505-2E9C-101B-9397-08002B2CF9AE}" pid="7" name="MSIP_Label_05fb66cb-1293-447c-8145-70f34275861f_ActionId">
    <vt:lpwstr>fe967cf2-bfef-40d4-a704-7da82c57c853</vt:lpwstr>
  </property>
  <property fmtid="{D5CDD505-2E9C-101B-9397-08002B2CF9AE}" pid="8" name="MSIP_Label_05fb66cb-1293-447c-8145-70f34275861f_ContentBits">
    <vt:lpwstr>0</vt:lpwstr>
  </property>
  <property fmtid="{D5CDD505-2E9C-101B-9397-08002B2CF9AE}" pid="9" name="MSIP_Label_e5fbf486-f09d-4a86-8810-b4add863c98a_Enabled">
    <vt:lpwstr>true</vt:lpwstr>
  </property>
  <property fmtid="{D5CDD505-2E9C-101B-9397-08002B2CF9AE}" pid="10" name="MSIP_Label_e5fbf486-f09d-4a86-8810-b4add863c98a_SetDate">
    <vt:lpwstr>2022-03-22T14:38:11Z</vt:lpwstr>
  </property>
  <property fmtid="{D5CDD505-2E9C-101B-9397-08002B2CF9AE}" pid="11" name="MSIP_Label_e5fbf486-f09d-4a86-8810-b4add863c98a_Method">
    <vt:lpwstr>Privileged</vt:lpwstr>
  </property>
  <property fmtid="{D5CDD505-2E9C-101B-9397-08002B2CF9AE}" pid="12" name="MSIP_Label_e5fbf486-f09d-4a86-8810-b4add863c98a_Name">
    <vt:lpwstr>Public</vt:lpwstr>
  </property>
  <property fmtid="{D5CDD505-2E9C-101B-9397-08002B2CF9AE}" pid="13" name="MSIP_Label_e5fbf486-f09d-4a86-8810-b4add863c98a_SiteId">
    <vt:lpwstr>38856954-ed55-49f7-8bdd-738ffbbfd390</vt:lpwstr>
  </property>
  <property fmtid="{D5CDD505-2E9C-101B-9397-08002B2CF9AE}" pid="14" name="MSIP_Label_e5fbf486-f09d-4a86-8810-b4add863c98a_ActionId">
    <vt:lpwstr>d7196e1a-cb09-43ac-9787-3d6f8b46e93d</vt:lpwstr>
  </property>
  <property fmtid="{D5CDD505-2E9C-101B-9397-08002B2CF9AE}" pid="15" name="MSIP_Label_e5fbf486-f09d-4a86-8810-b4add863c98a_ContentBits">
    <vt:lpwstr>0</vt:lpwstr>
  </property>
</Properties>
</file>